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34"/>
  </p:notesMasterIdLst>
  <p:handoutMasterIdLst>
    <p:handoutMasterId r:id="rId35"/>
  </p:handoutMasterIdLst>
  <p:sldIdLst>
    <p:sldId id="256" r:id="rId2"/>
    <p:sldId id="304" r:id="rId3"/>
    <p:sldId id="290" r:id="rId4"/>
    <p:sldId id="299" r:id="rId5"/>
    <p:sldId id="260" r:id="rId6"/>
    <p:sldId id="288" r:id="rId7"/>
    <p:sldId id="257" r:id="rId8"/>
    <p:sldId id="300" r:id="rId9"/>
    <p:sldId id="287" r:id="rId10"/>
    <p:sldId id="286" r:id="rId11"/>
    <p:sldId id="302" r:id="rId12"/>
    <p:sldId id="281" r:id="rId13"/>
    <p:sldId id="291" r:id="rId14"/>
    <p:sldId id="273" r:id="rId15"/>
    <p:sldId id="275" r:id="rId16"/>
    <p:sldId id="278" r:id="rId17"/>
    <p:sldId id="279" r:id="rId18"/>
    <p:sldId id="280" r:id="rId19"/>
    <p:sldId id="271" r:id="rId20"/>
    <p:sldId id="272" r:id="rId21"/>
    <p:sldId id="303" r:id="rId22"/>
    <p:sldId id="282" r:id="rId23"/>
    <p:sldId id="263" r:id="rId24"/>
    <p:sldId id="264" r:id="rId25"/>
    <p:sldId id="277" r:id="rId26"/>
    <p:sldId id="265" r:id="rId27"/>
    <p:sldId id="293" r:id="rId28"/>
    <p:sldId id="297" r:id="rId29"/>
    <p:sldId id="295" r:id="rId30"/>
    <p:sldId id="274" r:id="rId31"/>
    <p:sldId id="292" r:id="rId32"/>
    <p:sldId id="262"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FFFF66"/>
    <a:srgbClr val="000000"/>
    <a:srgbClr val="EB0531"/>
    <a:srgbClr val="E97C39"/>
    <a:srgbClr val="FF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7" autoAdjust="0"/>
  </p:normalViewPr>
  <p:slideViewPr>
    <p:cSldViewPr>
      <p:cViewPr>
        <p:scale>
          <a:sx n="66" d="100"/>
          <a:sy n="66" d="100"/>
        </p:scale>
        <p:origin x="-1253"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3058"/>
    </p:cViewPr>
  </p:sorterViewPr>
  <p:notesViewPr>
    <p:cSldViewPr>
      <p:cViewPr varScale="1">
        <p:scale>
          <a:sx n="52" d="100"/>
          <a:sy n="52" d="100"/>
        </p:scale>
        <p:origin x="-2645" y="-8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18432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18432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18432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C9CC0C42-D3B3-4989-BD8E-C1FBCC54B669}"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1945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1945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945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5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1945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0F7F8FD5-89F2-4EE4-9D1F-88405A7D392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FE5ABF-1D82-48A3-8C70-5B4EBDC490F3}" type="slidenum">
              <a:rPr lang="en-US"/>
              <a:pPr/>
              <a:t>1</a:t>
            </a:fld>
            <a:endParaRPr lang="en-US"/>
          </a:p>
        </p:txBody>
      </p:sp>
      <p:sp>
        <p:nvSpPr>
          <p:cNvPr id="234498" name="Rectangle 2"/>
          <p:cNvSpPr>
            <a:spLocks noGrp="1" noRot="1" noChangeAspect="1" noChangeArrowheads="1" noTextEdit="1"/>
          </p:cNvSpPr>
          <p:nvPr>
            <p:ph type="sldImg"/>
          </p:nvPr>
        </p:nvSpPr>
        <p:spPr>
          <a:ln/>
        </p:spPr>
      </p:sp>
      <p:sp>
        <p:nvSpPr>
          <p:cNvPr id="234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A0C30B6-2351-42AC-8290-4232729A634D}" type="slidenum">
              <a:rPr lang="en-US"/>
              <a:pPr/>
              <a:t>5</a:t>
            </a:fld>
            <a:endParaRPr lang="en-US"/>
          </a:p>
        </p:txBody>
      </p:sp>
      <p:sp>
        <p:nvSpPr>
          <p:cNvPr id="195586" name="Rectangle 2"/>
          <p:cNvSpPr>
            <a:spLocks noGrp="1" noRot="1" noChangeAspect="1" noChangeArrowheads="1" noTextEdit="1"/>
          </p:cNvSpPr>
          <p:nvPr>
            <p:ph type="sldImg"/>
          </p:nvPr>
        </p:nvSpPr>
        <p:spPr>
          <a:ln/>
        </p:spPr>
      </p:sp>
      <p:sp>
        <p:nvSpPr>
          <p:cNvPr id="195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F7F8FD5-89F2-4EE4-9D1F-88405A7D3926}"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03778" name="Group 2"/>
          <p:cNvGrpSpPr>
            <a:grpSpLocks/>
          </p:cNvGrpSpPr>
          <p:nvPr/>
        </p:nvGrpSpPr>
        <p:grpSpPr bwMode="auto">
          <a:xfrm>
            <a:off x="0" y="0"/>
            <a:ext cx="9144000" cy="6856413"/>
            <a:chOff x="0" y="0"/>
            <a:chExt cx="5760" cy="4319"/>
          </a:xfrm>
        </p:grpSpPr>
        <p:sp>
          <p:nvSpPr>
            <p:cNvPr id="20377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20378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20378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20378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20378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20378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20378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20378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20378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20378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20378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20379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20379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20379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20379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20379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20379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20379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20379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20379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20379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20380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20380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20380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20380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0380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20380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20380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20380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20380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20380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20381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20381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0381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20381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20381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203815" name="Group 39"/>
            <p:cNvGrpSpPr>
              <a:grpSpLocks/>
            </p:cNvGrpSpPr>
            <p:nvPr userDrawn="1"/>
          </p:nvGrpSpPr>
          <p:grpSpPr bwMode="auto">
            <a:xfrm>
              <a:off x="0" y="1632"/>
              <a:ext cx="5758" cy="1858"/>
              <a:chOff x="0" y="1632"/>
              <a:chExt cx="5758" cy="1858"/>
            </a:xfrm>
          </p:grpSpPr>
          <p:sp>
            <p:nvSpPr>
              <p:cNvPr id="20381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20381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203818"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203819"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203820" name="Rectangle 44"/>
          <p:cNvSpPr>
            <a:spLocks noGrp="1" noChangeArrowheads="1"/>
          </p:cNvSpPr>
          <p:nvPr>
            <p:ph type="dt" sz="quarter" idx="2"/>
          </p:nvPr>
        </p:nvSpPr>
        <p:spPr/>
        <p:txBody>
          <a:bodyPr/>
          <a:lstStyle>
            <a:lvl1pPr>
              <a:defRPr/>
            </a:lvl1pPr>
          </a:lstStyle>
          <a:p>
            <a:endParaRPr lang="en-US"/>
          </a:p>
        </p:txBody>
      </p:sp>
      <p:sp>
        <p:nvSpPr>
          <p:cNvPr id="203821" name="Rectangle 45"/>
          <p:cNvSpPr>
            <a:spLocks noGrp="1" noChangeArrowheads="1"/>
          </p:cNvSpPr>
          <p:nvPr>
            <p:ph type="ftr" sz="quarter" idx="3"/>
          </p:nvPr>
        </p:nvSpPr>
        <p:spPr/>
        <p:txBody>
          <a:bodyPr/>
          <a:lstStyle>
            <a:lvl1pPr>
              <a:defRPr/>
            </a:lvl1pPr>
          </a:lstStyle>
          <a:p>
            <a:endParaRPr lang="en-US"/>
          </a:p>
        </p:txBody>
      </p:sp>
      <p:sp>
        <p:nvSpPr>
          <p:cNvPr id="203822" name="Rectangle 46"/>
          <p:cNvSpPr>
            <a:spLocks noGrp="1" noChangeArrowheads="1"/>
          </p:cNvSpPr>
          <p:nvPr>
            <p:ph type="sldNum" sz="quarter" idx="4"/>
          </p:nvPr>
        </p:nvSpPr>
        <p:spPr/>
        <p:txBody>
          <a:bodyPr/>
          <a:lstStyle>
            <a:lvl1pPr>
              <a:defRPr/>
            </a:lvl1pPr>
          </a:lstStyle>
          <a:p>
            <a:fld id="{0E220C58-4450-4EC4-B74F-F71F2D8F35D3}" type="slidenum">
              <a:rPr lang="en-US"/>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03818"/>
                                        </p:tgtEl>
                                        <p:attrNameLst>
                                          <p:attrName>style.visibility</p:attrName>
                                        </p:attrNameLst>
                                      </p:cBhvr>
                                      <p:to>
                                        <p:strVal val="visible"/>
                                      </p:to>
                                    </p:set>
                                    <p:anim calcmode="lin" valueType="num">
                                      <p:cBhvr>
                                        <p:cTn id="7" dur="500" fill="hold"/>
                                        <p:tgtEl>
                                          <p:spTgt spid="203818"/>
                                        </p:tgtEl>
                                        <p:attrNameLst>
                                          <p:attrName>ppt_w</p:attrName>
                                        </p:attrNameLst>
                                      </p:cBhvr>
                                      <p:tavLst>
                                        <p:tav tm="0">
                                          <p:val>
                                            <p:fltVal val="0"/>
                                          </p:val>
                                        </p:tav>
                                        <p:tav tm="100000">
                                          <p:val>
                                            <p:strVal val="#ppt_w"/>
                                          </p:val>
                                        </p:tav>
                                      </p:tavLst>
                                    </p:anim>
                                    <p:anim calcmode="lin" valueType="num">
                                      <p:cBhvr>
                                        <p:cTn id="8" dur="500" fill="hold"/>
                                        <p:tgtEl>
                                          <p:spTgt spid="203818"/>
                                        </p:tgtEl>
                                        <p:attrNameLst>
                                          <p:attrName>ppt_h</p:attrName>
                                        </p:attrNameLst>
                                      </p:cBhvr>
                                      <p:tavLst>
                                        <p:tav tm="0">
                                          <p:val>
                                            <p:fltVal val="0"/>
                                          </p:val>
                                        </p:tav>
                                        <p:tav tm="100000">
                                          <p:val>
                                            <p:strVal val="#ppt_h"/>
                                          </p:val>
                                        </p:tav>
                                      </p:tavLst>
                                    </p:anim>
                                    <p:animEffect transition="in" filter="fade">
                                      <p:cBhvr>
                                        <p:cTn id="9" dur="500"/>
                                        <p:tgtEl>
                                          <p:spTgt spid="20381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03819">
                                            <p:txEl>
                                              <p:pRg st="0" end="0"/>
                                            </p:txEl>
                                          </p:spTgt>
                                        </p:tgtEl>
                                        <p:attrNameLst>
                                          <p:attrName>style.visibility</p:attrName>
                                        </p:attrNameLst>
                                      </p:cBhvr>
                                      <p:to>
                                        <p:strVal val="visible"/>
                                      </p:to>
                                    </p:set>
                                    <p:animEffect transition="in" filter="fade">
                                      <p:cBhvr>
                                        <p:cTn id="14" dur="1000">
                                          <p:stCondLst>
                                            <p:cond delay="0"/>
                                          </p:stCondLst>
                                        </p:cTn>
                                        <p:tgtEl>
                                          <p:spTgt spid="2038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818" grpId="0"/>
      <p:bldP spid="203819" grpId="0" build="p">
        <p:tmplLst>
          <p:tmpl lvl="1">
            <p:tnLst>
              <p:par>
                <p:cTn presetID="10" presetClass="entr" presetSubtype="0" fill="hold" nodeType="clickEffect">
                  <p:stCondLst>
                    <p:cond delay="0"/>
                  </p:stCondLst>
                  <p:childTnLst>
                    <p:set>
                      <p:cBhvr>
                        <p:cTn dur="1" fill="hold">
                          <p:stCondLst>
                            <p:cond delay="0"/>
                          </p:stCondLst>
                        </p:cTn>
                        <p:tgtEl>
                          <p:spTgt spid="203819"/>
                        </p:tgtEl>
                        <p:attrNameLst>
                          <p:attrName>style.visibility</p:attrName>
                        </p:attrNameLst>
                      </p:cBhvr>
                      <p:to>
                        <p:strVal val="visible"/>
                      </p:to>
                    </p:set>
                    <p:animEffect transition="in" filter="fade">
                      <p:cBhvr>
                        <p:cTn dur="1000">
                          <p:stCondLst>
                            <p:cond delay="0"/>
                          </p:stCondLst>
                        </p:cTn>
                        <p:tgtEl>
                          <p:spTgt spid="203819"/>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7FB75B7-E8BE-446B-9432-09211B8577B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4067642-F032-4438-87E3-708A493C34D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8229600" cy="21891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3941763"/>
            <a:ext cx="8229600" cy="2189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9F556C92-B260-4D91-8F59-25FE8D92B7D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4ED0C60-5AC6-4E9D-97EC-A1AFAC22FDB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3E31A9-0769-4146-A914-D3A5CE0D137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E85AD5D-BC19-40DB-AB9E-61B895700FB9}"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F47AEF3-213C-4309-A15C-1DCB4958E15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4A8226A-237B-4F0A-81F4-CE521E5E069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E947F3B-36FF-4DFF-9EF9-BDBF6C7A162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D100A83-FF7C-4E56-8DB7-47DB3F73E9C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E55FB9D-BA1D-49C4-9AA8-3E22E5CA759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02754" name="Group 2"/>
          <p:cNvGrpSpPr>
            <a:grpSpLocks/>
          </p:cNvGrpSpPr>
          <p:nvPr/>
        </p:nvGrpSpPr>
        <p:grpSpPr bwMode="auto">
          <a:xfrm>
            <a:off x="0" y="0"/>
            <a:ext cx="9144000" cy="6856413"/>
            <a:chOff x="0" y="0"/>
            <a:chExt cx="5760" cy="4319"/>
          </a:xfrm>
        </p:grpSpPr>
        <p:sp>
          <p:nvSpPr>
            <p:cNvPr id="20275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endParaRPr lang="en-US"/>
            </a:p>
          </p:txBody>
        </p:sp>
        <p:sp>
          <p:nvSpPr>
            <p:cNvPr id="20275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20275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endParaRPr lang="en-US"/>
            </a:p>
          </p:txBody>
        </p:sp>
        <p:sp>
          <p:nvSpPr>
            <p:cNvPr id="20275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20275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endParaRPr lang="en-US"/>
            </a:p>
          </p:txBody>
        </p:sp>
        <p:sp>
          <p:nvSpPr>
            <p:cNvPr id="20276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endParaRPr lang="en-US"/>
            </a:p>
          </p:txBody>
        </p:sp>
        <p:sp>
          <p:nvSpPr>
            <p:cNvPr id="20276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endParaRPr lang="en-US"/>
            </a:p>
          </p:txBody>
        </p:sp>
        <p:sp>
          <p:nvSpPr>
            <p:cNvPr id="20276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20276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endParaRPr lang="en-US"/>
            </a:p>
          </p:txBody>
        </p:sp>
        <p:sp>
          <p:nvSpPr>
            <p:cNvPr id="20276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endParaRPr lang="en-US"/>
            </a:p>
          </p:txBody>
        </p:sp>
        <p:sp>
          <p:nvSpPr>
            <p:cNvPr id="20276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endParaRPr lang="en-US"/>
            </a:p>
          </p:txBody>
        </p:sp>
        <p:sp>
          <p:nvSpPr>
            <p:cNvPr id="20276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endParaRPr lang="en-US"/>
            </a:p>
          </p:txBody>
        </p:sp>
        <p:sp>
          <p:nvSpPr>
            <p:cNvPr id="20276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20276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endParaRPr lang="en-US"/>
            </a:p>
          </p:txBody>
        </p:sp>
        <p:sp>
          <p:nvSpPr>
            <p:cNvPr id="20276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endParaRPr lang="en-US"/>
            </a:p>
          </p:txBody>
        </p:sp>
        <p:sp>
          <p:nvSpPr>
            <p:cNvPr id="20277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endParaRPr lang="en-US"/>
            </a:p>
          </p:txBody>
        </p:sp>
        <p:sp>
          <p:nvSpPr>
            <p:cNvPr id="20277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endParaRPr lang="en-US"/>
            </a:p>
          </p:txBody>
        </p:sp>
        <p:sp>
          <p:nvSpPr>
            <p:cNvPr id="20277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endParaRPr lang="en-US"/>
            </a:p>
          </p:txBody>
        </p:sp>
        <p:sp>
          <p:nvSpPr>
            <p:cNvPr id="20277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endParaRPr lang="en-US"/>
            </a:p>
          </p:txBody>
        </p:sp>
        <p:sp>
          <p:nvSpPr>
            <p:cNvPr id="20277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endParaRPr lang="en-US"/>
            </a:p>
          </p:txBody>
        </p:sp>
        <p:sp>
          <p:nvSpPr>
            <p:cNvPr id="20277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endParaRPr lang="en-US"/>
            </a:p>
          </p:txBody>
        </p:sp>
        <p:sp>
          <p:nvSpPr>
            <p:cNvPr id="20277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endParaRPr lang="en-US"/>
            </a:p>
          </p:txBody>
        </p:sp>
        <p:sp>
          <p:nvSpPr>
            <p:cNvPr id="20277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endParaRPr lang="en-US"/>
            </a:p>
          </p:txBody>
        </p:sp>
        <p:sp>
          <p:nvSpPr>
            <p:cNvPr id="20277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endParaRPr lang="en-US"/>
            </a:p>
          </p:txBody>
        </p:sp>
        <p:sp>
          <p:nvSpPr>
            <p:cNvPr id="20277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endParaRPr lang="en-US"/>
            </a:p>
          </p:txBody>
        </p:sp>
        <p:sp>
          <p:nvSpPr>
            <p:cNvPr id="20278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endParaRPr lang="en-US"/>
            </a:p>
          </p:txBody>
        </p:sp>
        <p:sp>
          <p:nvSpPr>
            <p:cNvPr id="20278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endParaRPr lang="en-US"/>
            </a:p>
          </p:txBody>
        </p:sp>
        <p:sp>
          <p:nvSpPr>
            <p:cNvPr id="20278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endParaRPr lang="en-US"/>
            </a:p>
          </p:txBody>
        </p:sp>
        <p:sp>
          <p:nvSpPr>
            <p:cNvPr id="20278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endParaRPr lang="en-US"/>
            </a:p>
          </p:txBody>
        </p:sp>
        <p:sp>
          <p:nvSpPr>
            <p:cNvPr id="20278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endParaRPr lang="en-US"/>
            </a:p>
          </p:txBody>
        </p:sp>
        <p:sp>
          <p:nvSpPr>
            <p:cNvPr id="20278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endParaRPr lang="en-US"/>
            </a:p>
          </p:txBody>
        </p:sp>
        <p:sp>
          <p:nvSpPr>
            <p:cNvPr id="20278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en-US"/>
            </a:p>
          </p:txBody>
        </p:sp>
        <p:sp>
          <p:nvSpPr>
            <p:cNvPr id="20278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endParaRPr lang="en-US"/>
            </a:p>
          </p:txBody>
        </p:sp>
        <p:sp>
          <p:nvSpPr>
            <p:cNvPr id="20278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endParaRPr lang="en-US"/>
            </a:p>
          </p:txBody>
        </p:sp>
        <p:sp>
          <p:nvSpPr>
            <p:cNvPr id="20278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endParaRPr lang="en-US"/>
            </a:p>
          </p:txBody>
        </p:sp>
        <p:sp>
          <p:nvSpPr>
            <p:cNvPr id="20279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endParaRPr lang="en-US"/>
            </a:p>
          </p:txBody>
        </p:sp>
        <p:grpSp>
          <p:nvGrpSpPr>
            <p:cNvPr id="202791" name="Group 39"/>
            <p:cNvGrpSpPr>
              <a:grpSpLocks/>
            </p:cNvGrpSpPr>
            <p:nvPr userDrawn="1"/>
          </p:nvGrpSpPr>
          <p:grpSpPr bwMode="auto">
            <a:xfrm>
              <a:off x="0" y="1632"/>
              <a:ext cx="5758" cy="1858"/>
              <a:chOff x="0" y="1632"/>
              <a:chExt cx="5758" cy="1858"/>
            </a:xfrm>
          </p:grpSpPr>
          <p:sp>
            <p:nvSpPr>
              <p:cNvPr id="20279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endParaRPr lang="en-US"/>
              </a:p>
            </p:txBody>
          </p:sp>
          <p:sp>
            <p:nvSpPr>
              <p:cNvPr id="20279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endParaRPr lang="en-US"/>
              </a:p>
            </p:txBody>
          </p:sp>
        </p:grpSp>
      </p:grpSp>
      <p:sp>
        <p:nvSpPr>
          <p:cNvPr id="202794"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2795"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2796"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mn-lt"/>
              </a:defRPr>
            </a:lvl1pPr>
          </a:lstStyle>
          <a:p>
            <a:endParaRPr lang="en-US"/>
          </a:p>
        </p:txBody>
      </p:sp>
      <p:sp>
        <p:nvSpPr>
          <p:cNvPr id="202797"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mn-lt"/>
              </a:defRPr>
            </a:lvl1pPr>
          </a:lstStyle>
          <a:p>
            <a:endParaRPr lang="en-US"/>
          </a:p>
        </p:txBody>
      </p:sp>
      <p:sp>
        <p:nvSpPr>
          <p:cNvPr id="202798"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latin typeface="+mn-lt"/>
              </a:defRPr>
            </a:lvl1pPr>
          </a:lstStyle>
          <a:p>
            <a:fld id="{3F8A6811-FF0A-40BD-A891-B5666C1544A1}"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02794"/>
                                        </p:tgtEl>
                                        <p:attrNameLst>
                                          <p:attrName>style.visibility</p:attrName>
                                        </p:attrNameLst>
                                      </p:cBhvr>
                                      <p:to>
                                        <p:strVal val="visible"/>
                                      </p:to>
                                    </p:set>
                                    <p:anim calcmode="lin" valueType="num">
                                      <p:cBhvr>
                                        <p:cTn id="7" dur="500" fill="hold"/>
                                        <p:tgtEl>
                                          <p:spTgt spid="202794"/>
                                        </p:tgtEl>
                                        <p:attrNameLst>
                                          <p:attrName>ppt_w</p:attrName>
                                        </p:attrNameLst>
                                      </p:cBhvr>
                                      <p:tavLst>
                                        <p:tav tm="0">
                                          <p:val>
                                            <p:fltVal val="0"/>
                                          </p:val>
                                        </p:tav>
                                        <p:tav tm="100000">
                                          <p:val>
                                            <p:strVal val="#ppt_w"/>
                                          </p:val>
                                        </p:tav>
                                      </p:tavLst>
                                    </p:anim>
                                    <p:anim calcmode="lin" valueType="num">
                                      <p:cBhvr>
                                        <p:cTn id="8" dur="500" fill="hold"/>
                                        <p:tgtEl>
                                          <p:spTgt spid="202794"/>
                                        </p:tgtEl>
                                        <p:attrNameLst>
                                          <p:attrName>ppt_h</p:attrName>
                                        </p:attrNameLst>
                                      </p:cBhvr>
                                      <p:tavLst>
                                        <p:tav tm="0">
                                          <p:val>
                                            <p:fltVal val="0"/>
                                          </p:val>
                                        </p:tav>
                                        <p:tav tm="100000">
                                          <p:val>
                                            <p:strVal val="#ppt_h"/>
                                          </p:val>
                                        </p:tav>
                                      </p:tavLst>
                                    </p:anim>
                                    <p:animEffect transition="in" filter="fade">
                                      <p:cBhvr>
                                        <p:cTn id="9" dur="500"/>
                                        <p:tgtEl>
                                          <p:spTgt spid="202794"/>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02795">
                                            <p:txEl>
                                              <p:pRg st="0" end="0"/>
                                            </p:txEl>
                                          </p:spTgt>
                                        </p:tgtEl>
                                        <p:attrNameLst>
                                          <p:attrName>style.visibility</p:attrName>
                                        </p:attrNameLst>
                                      </p:cBhvr>
                                      <p:to>
                                        <p:strVal val="visible"/>
                                      </p:to>
                                    </p:set>
                                    <p:animEffect transition="in" filter="fade">
                                      <p:cBhvr>
                                        <p:cTn id="14" dur="1000">
                                          <p:stCondLst>
                                            <p:cond delay="0"/>
                                          </p:stCondLst>
                                        </p:cTn>
                                        <p:tgtEl>
                                          <p:spTgt spid="202795">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02795">
                                            <p:txEl>
                                              <p:pRg st="1" end="1"/>
                                            </p:txEl>
                                          </p:spTgt>
                                        </p:tgtEl>
                                        <p:attrNameLst>
                                          <p:attrName>style.visibility</p:attrName>
                                        </p:attrNameLst>
                                      </p:cBhvr>
                                      <p:to>
                                        <p:strVal val="visible"/>
                                      </p:to>
                                    </p:set>
                                    <p:animEffect transition="in" filter="fade">
                                      <p:cBhvr>
                                        <p:cTn id="17" dur="1000">
                                          <p:stCondLst>
                                            <p:cond delay="0"/>
                                          </p:stCondLst>
                                        </p:cTn>
                                        <p:tgtEl>
                                          <p:spTgt spid="202795">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02795">
                                            <p:txEl>
                                              <p:pRg st="2" end="2"/>
                                            </p:txEl>
                                          </p:spTgt>
                                        </p:tgtEl>
                                        <p:attrNameLst>
                                          <p:attrName>style.visibility</p:attrName>
                                        </p:attrNameLst>
                                      </p:cBhvr>
                                      <p:to>
                                        <p:strVal val="visible"/>
                                      </p:to>
                                    </p:set>
                                    <p:animEffect transition="in" filter="fade">
                                      <p:cBhvr>
                                        <p:cTn id="20" dur="1000">
                                          <p:stCondLst>
                                            <p:cond delay="0"/>
                                          </p:stCondLst>
                                        </p:cTn>
                                        <p:tgtEl>
                                          <p:spTgt spid="202795">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02795">
                                            <p:txEl>
                                              <p:pRg st="3" end="3"/>
                                            </p:txEl>
                                          </p:spTgt>
                                        </p:tgtEl>
                                        <p:attrNameLst>
                                          <p:attrName>style.visibility</p:attrName>
                                        </p:attrNameLst>
                                      </p:cBhvr>
                                      <p:to>
                                        <p:strVal val="visible"/>
                                      </p:to>
                                    </p:set>
                                    <p:animEffect transition="in" filter="fade">
                                      <p:cBhvr>
                                        <p:cTn id="23" dur="1000">
                                          <p:stCondLst>
                                            <p:cond delay="0"/>
                                          </p:stCondLst>
                                        </p:cTn>
                                        <p:tgtEl>
                                          <p:spTgt spid="202795">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02795">
                                            <p:txEl>
                                              <p:pRg st="4" end="4"/>
                                            </p:txEl>
                                          </p:spTgt>
                                        </p:tgtEl>
                                        <p:attrNameLst>
                                          <p:attrName>style.visibility</p:attrName>
                                        </p:attrNameLst>
                                      </p:cBhvr>
                                      <p:to>
                                        <p:strVal val="visible"/>
                                      </p:to>
                                    </p:set>
                                    <p:animEffect transition="in" filter="fade">
                                      <p:cBhvr>
                                        <p:cTn id="26" dur="1000">
                                          <p:stCondLst>
                                            <p:cond delay="0"/>
                                          </p:stCondLst>
                                        </p:cTn>
                                        <p:tgtEl>
                                          <p:spTgt spid="2027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94" grpId="0"/>
      <p:bldP spid="202795" grpId="0" build="p">
        <p:tmplLst>
          <p:tmpl lvl="1">
            <p:tnLst>
              <p:par>
                <p:cTn presetID="10" presetClass="entr" presetSubtype="0" fill="hold" nodeType="clickEffect">
                  <p:stCondLst>
                    <p:cond delay="0"/>
                  </p:stCondLst>
                  <p:childTnLst>
                    <p:set>
                      <p:cBhvr>
                        <p:cTn dur="1" fill="hold">
                          <p:stCondLst>
                            <p:cond delay="0"/>
                          </p:stCondLst>
                        </p:cTn>
                        <p:tgtEl>
                          <p:spTgt spid="202795"/>
                        </p:tgtEl>
                        <p:attrNameLst>
                          <p:attrName>style.visibility</p:attrName>
                        </p:attrNameLst>
                      </p:cBhvr>
                      <p:to>
                        <p:strVal val="visible"/>
                      </p:to>
                    </p:set>
                    <p:animEffect transition="in" filter="fade">
                      <p:cBhvr>
                        <p:cTn dur="1000">
                          <p:stCondLst>
                            <p:cond delay="0"/>
                          </p:stCondLst>
                        </p:cTn>
                        <p:tgtEl>
                          <p:spTgt spid="202795"/>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202795"/>
                        </p:tgtEl>
                        <p:attrNameLst>
                          <p:attrName>style.visibility</p:attrName>
                        </p:attrNameLst>
                      </p:cBhvr>
                      <p:to>
                        <p:strVal val="visible"/>
                      </p:to>
                    </p:set>
                    <p:animEffect transition="in" filter="fade">
                      <p:cBhvr>
                        <p:cTn dur="1000">
                          <p:stCondLst>
                            <p:cond delay="0"/>
                          </p:stCondLst>
                        </p:cTn>
                        <p:tgtEl>
                          <p:spTgt spid="202795"/>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202795"/>
                        </p:tgtEl>
                        <p:attrNameLst>
                          <p:attrName>style.visibility</p:attrName>
                        </p:attrNameLst>
                      </p:cBhvr>
                      <p:to>
                        <p:strVal val="visible"/>
                      </p:to>
                    </p:set>
                    <p:animEffect transition="in" filter="fade">
                      <p:cBhvr>
                        <p:cTn dur="1000">
                          <p:stCondLst>
                            <p:cond delay="0"/>
                          </p:stCondLst>
                        </p:cTn>
                        <p:tgtEl>
                          <p:spTgt spid="202795"/>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202795"/>
                        </p:tgtEl>
                        <p:attrNameLst>
                          <p:attrName>style.visibility</p:attrName>
                        </p:attrNameLst>
                      </p:cBhvr>
                      <p:to>
                        <p:strVal val="visible"/>
                      </p:to>
                    </p:set>
                    <p:animEffect transition="in" filter="fade">
                      <p:cBhvr>
                        <p:cTn dur="1000">
                          <p:stCondLst>
                            <p:cond delay="0"/>
                          </p:stCondLst>
                        </p:cTn>
                        <p:tgtEl>
                          <p:spTgt spid="202795"/>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202795"/>
                        </p:tgtEl>
                        <p:attrNameLst>
                          <p:attrName>style.visibility</p:attrName>
                        </p:attrNameLst>
                      </p:cBhvr>
                      <p:to>
                        <p:strVal val="visible"/>
                      </p:to>
                    </p:set>
                    <p:animEffect transition="in" filter="fade">
                      <p:cBhvr>
                        <p:cTn dur="1000">
                          <p:stCondLst>
                            <p:cond delay="0"/>
                          </p:stCondLst>
                        </p:cTn>
                        <p:tgtEl>
                          <p:spTgt spid="202795"/>
                        </p:tgtEl>
                      </p:cBhvr>
                    </p:animEffect>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4600" b="1" dirty="0">
                <a:solidFill>
                  <a:schemeClr val="folHlink"/>
                </a:solidFill>
              </a:rPr>
              <a:t>“ADD From the Inside”</a:t>
            </a:r>
            <a:br>
              <a:rPr lang="en-US" sz="4600" b="1" dirty="0">
                <a:solidFill>
                  <a:schemeClr val="folHlink"/>
                </a:solidFill>
              </a:rPr>
            </a:br>
            <a:r>
              <a:rPr lang="en-US" sz="4600" b="1" dirty="0">
                <a:solidFill>
                  <a:schemeClr val="folHlink"/>
                </a:solidFill>
              </a:rPr>
              <a:t/>
            </a:r>
            <a:br>
              <a:rPr lang="en-US" sz="4600" b="1" dirty="0">
                <a:solidFill>
                  <a:schemeClr val="folHlink"/>
                </a:solidFill>
              </a:rPr>
            </a:br>
            <a:r>
              <a:rPr lang="en-US" sz="4600" b="1" dirty="0">
                <a:solidFill>
                  <a:schemeClr val="folHlink"/>
                </a:solidFill>
              </a:rPr>
              <a:t/>
            </a:r>
            <a:br>
              <a:rPr lang="en-US" sz="4600" b="1" dirty="0">
                <a:solidFill>
                  <a:schemeClr val="folHlink"/>
                </a:solidFill>
              </a:rPr>
            </a:br>
            <a:r>
              <a:rPr lang="en-US" sz="4600" b="1" dirty="0" smtClean="0">
                <a:solidFill>
                  <a:schemeClr val="folHlink"/>
                </a:solidFill>
              </a:rPr>
              <a:t>Disorder as a Different Order</a:t>
            </a:r>
            <a:br>
              <a:rPr lang="en-US" sz="4600" b="1" dirty="0" smtClean="0">
                <a:solidFill>
                  <a:schemeClr val="folHlink"/>
                </a:solidFill>
              </a:rPr>
            </a:br>
            <a:endParaRPr lang="en-US" sz="4600" b="1" dirty="0">
              <a:solidFill>
                <a:schemeClr val="folHlink"/>
              </a:solidFill>
            </a:endParaRPr>
          </a:p>
        </p:txBody>
      </p:sp>
      <p:sp>
        <p:nvSpPr>
          <p:cNvPr id="2051" name="Rectangle 3"/>
          <p:cNvSpPr>
            <a:spLocks noGrp="1" noChangeArrowheads="1"/>
          </p:cNvSpPr>
          <p:nvPr>
            <p:ph type="subTitle" idx="1"/>
          </p:nvPr>
        </p:nvSpPr>
        <p:spPr/>
        <p:txBody>
          <a:bodyPr/>
          <a:lstStyle/>
          <a:p>
            <a:endParaRPr lang="en-US" dirty="0"/>
          </a:p>
          <a:p>
            <a:endParaRPr lang="en-US" dirty="0"/>
          </a:p>
          <a:p>
            <a:r>
              <a:rPr lang="en-US" b="1" dirty="0"/>
              <a:t>Tracy Hans, M.S., LPC</a:t>
            </a:r>
          </a:p>
        </p:txBody>
      </p:sp>
      <p:sp>
        <p:nvSpPr>
          <p:cNvPr id="2053" name="AutoShape 5"/>
          <p:cNvSpPr>
            <a:spLocks noChangeArrowheads="1"/>
          </p:cNvSpPr>
          <p:nvPr/>
        </p:nvSpPr>
        <p:spPr bwMode="auto">
          <a:xfrm>
            <a:off x="4191000" y="1752600"/>
            <a:ext cx="609600" cy="838200"/>
          </a:xfrm>
          <a:prstGeom prst="flowChartCollate">
            <a:avLst/>
          </a:prstGeom>
          <a:solidFill>
            <a:schemeClr val="tx2"/>
          </a:solidFill>
          <a:ln w="9525">
            <a:solidFill>
              <a:schemeClr val="tx1"/>
            </a:solidFill>
            <a:miter lim="800000"/>
            <a:headEnd/>
            <a:tailEnd/>
          </a:ln>
          <a:effectLst/>
        </p:spPr>
        <p:txBody>
          <a:bodyPr wrap="none" anchor="ctr"/>
          <a:lstStyle/>
          <a:p>
            <a:endParaRPr lang="en-US"/>
          </a:p>
        </p:txBody>
      </p:sp>
      <p:sp>
        <p:nvSpPr>
          <p:cNvPr id="2054" name="AutoShape 6"/>
          <p:cNvSpPr>
            <a:spLocks noChangeArrowheads="1"/>
          </p:cNvSpPr>
          <p:nvPr/>
        </p:nvSpPr>
        <p:spPr bwMode="auto">
          <a:xfrm rot="5400000">
            <a:off x="4191000" y="-762000"/>
            <a:ext cx="457200" cy="5943600"/>
          </a:xfrm>
          <a:prstGeom prst="flowChartCollate">
            <a:avLst/>
          </a:prstGeom>
          <a:solidFill>
            <a:schemeClr val="tx2"/>
          </a:solidFill>
          <a:ln w="9525">
            <a:solidFill>
              <a:schemeClr val="tx1"/>
            </a:solidFill>
            <a:miter lim="800000"/>
            <a:headEnd/>
            <a:tailEnd/>
          </a:ln>
          <a:effectLst/>
        </p:spPr>
        <p:txBody>
          <a:bodyPr wrap="none" anchor="ctr"/>
          <a:lstStyle/>
          <a:p>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457200" y="533400"/>
            <a:ext cx="8229600" cy="793750"/>
          </a:xfrm>
        </p:spPr>
        <p:txBody>
          <a:bodyPr/>
          <a:lstStyle/>
          <a:p>
            <a:r>
              <a:rPr lang="en-US" b="1" dirty="0">
                <a:solidFill>
                  <a:srgbClr val="FFFF66"/>
                </a:solidFill>
              </a:rPr>
              <a:t>“The Problem” </a:t>
            </a:r>
            <a:endParaRPr lang="en-US" b="1" dirty="0"/>
          </a:p>
        </p:txBody>
      </p:sp>
      <p:sp>
        <p:nvSpPr>
          <p:cNvPr id="78851" name="Rectangle 3"/>
          <p:cNvSpPr>
            <a:spLocks noGrp="1" noChangeArrowheads="1"/>
          </p:cNvSpPr>
          <p:nvPr>
            <p:ph type="body" idx="1"/>
          </p:nvPr>
        </p:nvSpPr>
        <p:spPr>
          <a:xfrm>
            <a:off x="152400" y="1600200"/>
            <a:ext cx="9144000" cy="5486400"/>
          </a:xfrm>
        </p:spPr>
        <p:txBody>
          <a:bodyPr/>
          <a:lstStyle/>
          <a:p>
            <a:pPr>
              <a:lnSpc>
                <a:spcPct val="80000"/>
              </a:lnSpc>
              <a:buFont typeface="Wingdings" pitchFamily="2" charset="2"/>
              <a:buNone/>
            </a:pPr>
            <a:r>
              <a:rPr lang="en-US" sz="2800" dirty="0" smtClean="0"/>
              <a:t>Our ability to control our focus exists to on a continuum. As class </a:t>
            </a:r>
            <a:r>
              <a:rPr lang="en-US" sz="2800" dirty="0"/>
              <a:t>sizes within our public school systems increase, so do the number of distractions in the classroom. As a result, we see an increase in the number of distracted students and then the number of students targeted  for (and labeled as), Attention Deficit Disorder (ADD). </a:t>
            </a:r>
          </a:p>
          <a:p>
            <a:pPr>
              <a:lnSpc>
                <a:spcPct val="80000"/>
              </a:lnSpc>
              <a:buFont typeface="Wingdings" pitchFamily="2" charset="2"/>
              <a:buNone/>
            </a:pPr>
            <a:endParaRPr lang="en-US" sz="2800" dirty="0"/>
          </a:p>
          <a:p>
            <a:pPr>
              <a:lnSpc>
                <a:spcPct val="80000"/>
              </a:lnSpc>
              <a:buFont typeface="Wingdings" pitchFamily="2" charset="2"/>
              <a:buNone/>
            </a:pPr>
            <a:r>
              <a:rPr lang="en-US" sz="2800" dirty="0">
                <a:solidFill>
                  <a:srgbClr val="FF0000"/>
                </a:solidFill>
              </a:rPr>
              <a:t>What is being largely overlooked is a focus on </a:t>
            </a:r>
            <a:r>
              <a:rPr lang="en-US" sz="2800" i="1" dirty="0">
                <a:solidFill>
                  <a:srgbClr val="FF0000"/>
                </a:solidFill>
              </a:rPr>
              <a:t>understanding</a:t>
            </a:r>
            <a:r>
              <a:rPr lang="en-US" sz="2800" dirty="0">
                <a:solidFill>
                  <a:srgbClr val="FF0000"/>
                </a:solidFill>
              </a:rPr>
              <a:t> ADD as opposed to merely </a:t>
            </a:r>
            <a:r>
              <a:rPr lang="en-US" sz="2800" i="1" dirty="0">
                <a:solidFill>
                  <a:srgbClr val="FF0000"/>
                </a:solidFill>
              </a:rPr>
              <a:t>labeling</a:t>
            </a:r>
            <a:r>
              <a:rPr lang="en-US" sz="2800" dirty="0">
                <a:solidFill>
                  <a:srgbClr val="FF0000"/>
                </a:solidFill>
              </a:rPr>
              <a:t> it. </a:t>
            </a:r>
          </a:p>
          <a:p>
            <a:pPr>
              <a:lnSpc>
                <a:spcPct val="80000"/>
              </a:lnSpc>
              <a:buFont typeface="Wingdings" pitchFamily="2" charset="2"/>
              <a:buNone/>
            </a:pPr>
            <a:endParaRPr lang="en-US" sz="2800" dirty="0"/>
          </a:p>
          <a:p>
            <a:pPr>
              <a:lnSpc>
                <a:spcPct val="80000"/>
              </a:lnSpc>
              <a:buFont typeface="Wingdings" pitchFamily="2" charset="2"/>
              <a:buNone/>
            </a:pPr>
            <a:r>
              <a:rPr lang="en-US" sz="2800" dirty="0"/>
              <a:t>We end up knowing much about the '</a:t>
            </a:r>
            <a:r>
              <a:rPr lang="en-US" sz="2800" dirty="0" err="1"/>
              <a:t>deficience</a:t>
            </a:r>
            <a:r>
              <a:rPr lang="en-US" sz="2800" dirty="0"/>
              <a:t>' of ADD, and less about the 'difference</a:t>
            </a:r>
            <a:r>
              <a:rPr lang="en-US" sz="2800" dirty="0" smtClean="0"/>
              <a:t>'.</a:t>
            </a:r>
            <a:endParaRPr lang="en-US" sz="3600" b="1" baseline="30000" dirty="0">
              <a:solidFill>
                <a:srgbClr val="EB0531"/>
              </a:solidFill>
            </a:endParaRPr>
          </a:p>
          <a:p>
            <a:pPr>
              <a:lnSpc>
                <a:spcPct val="80000"/>
              </a:lnSpc>
              <a:buFont typeface="Wingdings" pitchFamily="2" charset="2"/>
              <a:buNone/>
            </a:pPr>
            <a:endParaRPr lang="en-US" sz="3600" b="1" baseline="30000" dirty="0">
              <a:solidFill>
                <a:srgbClr val="FFFF66"/>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8915400" cy="6172200"/>
          </a:xfrm>
        </p:spPr>
        <p:txBody>
          <a:bodyPr/>
          <a:lstStyle/>
          <a:p>
            <a:pPr algn="ctr">
              <a:buNone/>
            </a:pPr>
            <a:r>
              <a:rPr lang="en-US" sz="4000" dirty="0" smtClean="0"/>
              <a:t>Poor comprehension of the root of the </a:t>
            </a:r>
            <a:r>
              <a:rPr lang="en-US" sz="4000" dirty="0" smtClean="0"/>
              <a:t>difficulty </a:t>
            </a:r>
            <a:r>
              <a:rPr lang="en-US" sz="4000" dirty="0" smtClean="0"/>
              <a:t>often leads us to </a:t>
            </a:r>
            <a:r>
              <a:rPr lang="en-US" sz="4000" dirty="0" smtClean="0">
                <a:solidFill>
                  <a:srgbClr val="FF0000"/>
                </a:solidFill>
              </a:rPr>
              <a:t>rush</a:t>
            </a:r>
            <a:r>
              <a:rPr lang="en-US" sz="4000" dirty="0" smtClean="0"/>
              <a:t> </a:t>
            </a:r>
            <a:r>
              <a:rPr lang="en-US" sz="4000" dirty="0" err="1" smtClean="0"/>
              <a:t>ADDers</a:t>
            </a:r>
            <a:r>
              <a:rPr lang="en-US" sz="4000" dirty="0" smtClean="0"/>
              <a:t> instead of </a:t>
            </a:r>
            <a:r>
              <a:rPr lang="en-US" sz="4000" dirty="0" smtClean="0">
                <a:solidFill>
                  <a:srgbClr val="FF0000"/>
                </a:solidFill>
              </a:rPr>
              <a:t>refocusing</a:t>
            </a:r>
            <a:r>
              <a:rPr lang="en-US" sz="4000" dirty="0" smtClean="0"/>
              <a:t> them.  </a:t>
            </a:r>
          </a:p>
          <a:p>
            <a:pPr algn="ctr">
              <a:buNone/>
            </a:pPr>
            <a:endParaRPr lang="en-US" sz="800" dirty="0" smtClean="0">
              <a:solidFill>
                <a:srgbClr val="FFFF00"/>
              </a:solidFill>
            </a:endParaRPr>
          </a:p>
          <a:p>
            <a:pPr algn="ctr">
              <a:buNone/>
            </a:pPr>
            <a:endParaRPr lang="en-US" sz="1100" dirty="0" smtClean="0">
              <a:solidFill>
                <a:srgbClr val="FFFF00"/>
              </a:solidFill>
            </a:endParaRPr>
          </a:p>
          <a:p>
            <a:pPr algn="ctr">
              <a:buNone/>
            </a:pPr>
            <a:endParaRPr lang="en-US" sz="1100" dirty="0" smtClean="0"/>
          </a:p>
          <a:p>
            <a:pPr algn="ctr">
              <a:buNone/>
            </a:pPr>
            <a:r>
              <a:rPr lang="en-US" sz="4000" dirty="0" smtClean="0">
                <a:solidFill>
                  <a:srgbClr val="FF0000"/>
                </a:solidFill>
              </a:rPr>
              <a:t>Speed is equated with competency.  </a:t>
            </a:r>
          </a:p>
          <a:p>
            <a:pPr algn="ctr">
              <a:buNone/>
            </a:pPr>
            <a:endParaRPr lang="en-US" sz="2500" dirty="0" smtClean="0">
              <a:solidFill>
                <a:srgbClr val="FF0000"/>
              </a:solidFill>
            </a:endParaRPr>
          </a:p>
          <a:p>
            <a:pPr algn="ctr">
              <a:buNone/>
            </a:pPr>
            <a:r>
              <a:rPr lang="en-US" sz="4000" dirty="0" smtClean="0"/>
              <a:t>The result is that </a:t>
            </a:r>
            <a:r>
              <a:rPr lang="en-US" sz="4000" dirty="0" err="1" smtClean="0"/>
              <a:t>ADDers</a:t>
            </a:r>
            <a:r>
              <a:rPr lang="en-US" sz="4000" dirty="0" smtClean="0"/>
              <a:t> feel poorly about themselves. They feel isolated, and experience stunted learning.  </a:t>
            </a:r>
            <a:endParaRPr lang="en-US"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b="1" dirty="0">
                <a:solidFill>
                  <a:srgbClr val="FFFF66"/>
                </a:solidFill>
              </a:rPr>
              <a:t>ADD Symptoms Expressions</a:t>
            </a:r>
          </a:p>
        </p:txBody>
      </p:sp>
      <p:sp>
        <p:nvSpPr>
          <p:cNvPr id="72707" name="Rectangle 3"/>
          <p:cNvSpPr>
            <a:spLocks noGrp="1" noChangeArrowheads="1"/>
          </p:cNvSpPr>
          <p:nvPr>
            <p:ph type="body" idx="1"/>
          </p:nvPr>
        </p:nvSpPr>
        <p:spPr>
          <a:xfrm>
            <a:off x="0" y="1600200"/>
            <a:ext cx="9144000" cy="4530725"/>
          </a:xfrm>
        </p:spPr>
        <p:txBody>
          <a:bodyPr/>
          <a:lstStyle/>
          <a:p>
            <a:pPr algn="ctr">
              <a:lnSpc>
                <a:spcPct val="90000"/>
              </a:lnSpc>
              <a:buFont typeface="Wingdings" pitchFamily="2" charset="2"/>
              <a:buNone/>
            </a:pPr>
            <a:r>
              <a:rPr lang="en-US" sz="2800" i="1" dirty="0" smtClean="0">
                <a:solidFill>
                  <a:srgbClr val="92D050"/>
                </a:solidFill>
              </a:rPr>
              <a:t>Expressions </a:t>
            </a:r>
            <a:r>
              <a:rPr lang="en-US" sz="2800" i="1" dirty="0">
                <a:solidFill>
                  <a:srgbClr val="92D050"/>
                </a:solidFill>
              </a:rPr>
              <a:t>on the continuum </a:t>
            </a:r>
            <a:r>
              <a:rPr lang="en-US" sz="2800" i="1" dirty="0" smtClean="0">
                <a:solidFill>
                  <a:srgbClr val="92D050"/>
                </a:solidFill>
              </a:rPr>
              <a:t>you </a:t>
            </a:r>
            <a:r>
              <a:rPr lang="en-US" sz="2800" i="1" dirty="0" smtClean="0">
                <a:solidFill>
                  <a:srgbClr val="92D050"/>
                </a:solidFill>
              </a:rPr>
              <a:t>won’t find in the DSM</a:t>
            </a:r>
            <a:endParaRPr lang="en-US" sz="2800" i="1" dirty="0">
              <a:solidFill>
                <a:srgbClr val="92D050"/>
              </a:solidFill>
            </a:endParaRPr>
          </a:p>
          <a:p>
            <a:pPr>
              <a:lnSpc>
                <a:spcPct val="90000"/>
              </a:lnSpc>
              <a:buFont typeface="Wingdings" pitchFamily="2" charset="2"/>
              <a:buNone/>
            </a:pPr>
            <a:endParaRPr lang="en-US" sz="1500" i="1" dirty="0"/>
          </a:p>
          <a:p>
            <a:pPr lvl="1">
              <a:lnSpc>
                <a:spcPct val="90000"/>
              </a:lnSpc>
              <a:buClr>
                <a:srgbClr val="EB0531"/>
              </a:buClr>
              <a:buFont typeface="Wingdings" pitchFamily="2" charset="2"/>
              <a:buChar char="§"/>
            </a:pPr>
            <a:r>
              <a:rPr lang="en-US" dirty="0"/>
              <a:t>Kramer </a:t>
            </a:r>
            <a:r>
              <a:rPr lang="en-US" dirty="0" smtClean="0"/>
              <a:t>Syndrome  </a:t>
            </a:r>
            <a:r>
              <a:rPr lang="en-US" dirty="0"/>
              <a:t>/ Sensitivity to </a:t>
            </a:r>
            <a:r>
              <a:rPr lang="en-US" dirty="0" smtClean="0"/>
              <a:t>stimuli</a:t>
            </a:r>
          </a:p>
          <a:p>
            <a:pPr lvl="1">
              <a:lnSpc>
                <a:spcPct val="90000"/>
              </a:lnSpc>
              <a:buClr>
                <a:srgbClr val="EB0531"/>
              </a:buClr>
              <a:buFont typeface="Wingdings" pitchFamily="2" charset="2"/>
              <a:buChar char="§"/>
            </a:pPr>
            <a:endParaRPr lang="en-US" sz="1000" dirty="0"/>
          </a:p>
          <a:p>
            <a:pPr lvl="1">
              <a:lnSpc>
                <a:spcPct val="90000"/>
              </a:lnSpc>
              <a:buClr>
                <a:srgbClr val="EB0531"/>
              </a:buClr>
              <a:buFont typeface="Wingdings" pitchFamily="2" charset="2"/>
              <a:buChar char="§"/>
            </a:pPr>
            <a:r>
              <a:rPr lang="en-US" dirty="0" err="1" smtClean="0"/>
              <a:t>Eclecticity</a:t>
            </a:r>
            <a:r>
              <a:rPr lang="en-US" dirty="0" smtClean="0"/>
              <a:t> </a:t>
            </a:r>
            <a:r>
              <a:rPr lang="en-US" dirty="0" smtClean="0"/>
              <a:t> / </a:t>
            </a:r>
            <a:r>
              <a:rPr lang="en-US" dirty="0" smtClean="0"/>
              <a:t>“</a:t>
            </a:r>
            <a:r>
              <a:rPr lang="en-US" dirty="0" err="1" smtClean="0"/>
              <a:t>ADDcentric</a:t>
            </a:r>
            <a:r>
              <a:rPr lang="en-US" dirty="0" smtClean="0"/>
              <a:t>”</a:t>
            </a:r>
          </a:p>
          <a:p>
            <a:pPr lvl="1">
              <a:lnSpc>
                <a:spcPct val="90000"/>
              </a:lnSpc>
              <a:buClr>
                <a:srgbClr val="EB0531"/>
              </a:buClr>
              <a:buFont typeface="Wingdings" pitchFamily="2" charset="2"/>
              <a:buChar char="§"/>
            </a:pPr>
            <a:endParaRPr lang="en-US" sz="1000" dirty="0"/>
          </a:p>
          <a:p>
            <a:pPr lvl="1">
              <a:lnSpc>
                <a:spcPct val="90000"/>
              </a:lnSpc>
              <a:buClr>
                <a:srgbClr val="EB0531"/>
              </a:buClr>
              <a:buFont typeface="Wingdings" pitchFamily="2" charset="2"/>
              <a:buChar char="§"/>
            </a:pPr>
            <a:r>
              <a:rPr lang="en-US" dirty="0"/>
              <a:t>Sensation Seeking: </a:t>
            </a:r>
            <a:r>
              <a:rPr lang="en-US" dirty="0" smtClean="0"/>
              <a:t>Edison </a:t>
            </a:r>
            <a:r>
              <a:rPr lang="en-US" dirty="0"/>
              <a:t>Gene, Joey </a:t>
            </a:r>
            <a:r>
              <a:rPr lang="en-US" dirty="0" smtClean="0"/>
              <a:t>Pigza</a:t>
            </a:r>
            <a:r>
              <a:rPr lang="en-US" b="1" baseline="30000" dirty="0" smtClean="0">
                <a:solidFill>
                  <a:srgbClr val="EB0531"/>
                </a:solidFill>
                <a:latin typeface="Arial" charset="0"/>
              </a:rPr>
              <a:t>4</a:t>
            </a:r>
          </a:p>
          <a:p>
            <a:pPr lvl="1">
              <a:lnSpc>
                <a:spcPct val="90000"/>
              </a:lnSpc>
              <a:buClr>
                <a:srgbClr val="EB0531"/>
              </a:buClr>
              <a:buFont typeface="Wingdings" pitchFamily="2" charset="2"/>
              <a:buChar char="§"/>
            </a:pPr>
            <a:endParaRPr lang="en-US" sz="1000" dirty="0"/>
          </a:p>
          <a:p>
            <a:pPr lvl="1">
              <a:lnSpc>
                <a:spcPct val="90000"/>
              </a:lnSpc>
              <a:buClr>
                <a:srgbClr val="EB0531"/>
              </a:buClr>
              <a:buFont typeface="Wingdings" pitchFamily="2" charset="2"/>
              <a:buChar char="§"/>
            </a:pPr>
            <a:r>
              <a:rPr lang="en-US" dirty="0" smtClean="0"/>
              <a:t>Super-connectivity Model: </a:t>
            </a:r>
            <a:r>
              <a:rPr lang="en-US" i="1" dirty="0" smtClean="0">
                <a:solidFill>
                  <a:srgbClr val="FF0000"/>
                </a:solidFill>
              </a:rPr>
              <a:t>see handout 2</a:t>
            </a:r>
          </a:p>
          <a:p>
            <a:pPr lvl="1">
              <a:lnSpc>
                <a:spcPct val="90000"/>
              </a:lnSpc>
              <a:buClr>
                <a:srgbClr val="EB0531"/>
              </a:buClr>
              <a:buFont typeface="Wingdings" pitchFamily="2" charset="2"/>
              <a:buChar char="§"/>
            </a:pPr>
            <a:endParaRPr lang="en-US" sz="1000" dirty="0" smtClean="0"/>
          </a:p>
          <a:p>
            <a:pPr lvl="1">
              <a:lnSpc>
                <a:spcPct val="90000"/>
              </a:lnSpc>
              <a:buClr>
                <a:srgbClr val="EB0531"/>
              </a:buClr>
              <a:buNone/>
            </a:pPr>
            <a:r>
              <a:rPr lang="en-US" i="1" dirty="0" smtClean="0"/>
              <a:t>	</a:t>
            </a:r>
            <a:r>
              <a:rPr lang="en-US" i="1" dirty="0" smtClean="0"/>
              <a:t>	  </a:t>
            </a:r>
            <a:r>
              <a:rPr lang="en-US" i="1" dirty="0" smtClean="0">
                <a:solidFill>
                  <a:schemeClr val="accent6">
                    <a:lumMod val="60000"/>
                    <a:lumOff val="40000"/>
                  </a:schemeClr>
                </a:solidFill>
              </a:rPr>
              <a:t>Bombardment  		Big Picture View</a:t>
            </a:r>
            <a:endParaRPr lang="en-US" i="1" dirty="0">
              <a:solidFill>
                <a:schemeClr val="accent6">
                  <a:lumMod val="60000"/>
                  <a:lumOff val="40000"/>
                </a:schemeClr>
              </a:solidFill>
            </a:endParaRPr>
          </a:p>
          <a:p>
            <a:pPr lvl="1">
              <a:lnSpc>
                <a:spcPct val="90000"/>
              </a:lnSpc>
              <a:buClr>
                <a:srgbClr val="EB0531"/>
              </a:buClr>
              <a:buFont typeface="Wingdings" pitchFamily="2" charset="2"/>
              <a:buNone/>
            </a:pPr>
            <a:r>
              <a:rPr lang="en-US" i="1" dirty="0">
                <a:solidFill>
                  <a:schemeClr val="accent6">
                    <a:lumMod val="60000"/>
                    <a:lumOff val="40000"/>
                  </a:schemeClr>
                </a:solidFill>
              </a:rPr>
              <a:t>      Memory </a:t>
            </a:r>
            <a:r>
              <a:rPr lang="en-US" i="1" dirty="0" smtClean="0">
                <a:solidFill>
                  <a:schemeClr val="accent6">
                    <a:lumMod val="60000"/>
                    <a:lumOff val="40000"/>
                  </a:schemeClr>
                </a:solidFill>
              </a:rPr>
              <a:t>Lapse		Analogical Thinking</a:t>
            </a:r>
          </a:p>
          <a:p>
            <a:pPr lvl="1">
              <a:lnSpc>
                <a:spcPct val="90000"/>
              </a:lnSpc>
              <a:buClr>
                <a:srgbClr val="EB0531"/>
              </a:buClr>
              <a:buFont typeface="Wingdings" pitchFamily="2" charset="2"/>
              <a:buNone/>
            </a:pPr>
            <a:r>
              <a:rPr lang="en-US" i="1" dirty="0" smtClean="0">
                <a:solidFill>
                  <a:schemeClr val="accent6">
                    <a:lumMod val="60000"/>
                    <a:lumOff val="40000"/>
                  </a:schemeClr>
                </a:solidFill>
              </a:rPr>
              <a:t>	</a:t>
            </a:r>
            <a:r>
              <a:rPr lang="en-US" i="1" dirty="0" smtClean="0">
                <a:solidFill>
                  <a:schemeClr val="accent6">
                    <a:lumMod val="60000"/>
                    <a:lumOff val="40000"/>
                  </a:schemeClr>
                </a:solidFill>
              </a:rPr>
              <a:t>   </a:t>
            </a:r>
            <a:r>
              <a:rPr lang="en-US" i="1" dirty="0" smtClean="0">
                <a:solidFill>
                  <a:schemeClr val="accent6">
                    <a:lumMod val="60000"/>
                    <a:lumOff val="40000"/>
                  </a:schemeClr>
                </a:solidFill>
              </a:rPr>
              <a:t>Structure </a:t>
            </a:r>
            <a:r>
              <a:rPr lang="en-US" i="1" dirty="0">
                <a:solidFill>
                  <a:schemeClr val="accent6">
                    <a:lumMod val="60000"/>
                    <a:lumOff val="40000"/>
                  </a:schemeClr>
                </a:solidFill>
              </a:rPr>
              <a:t>of </a:t>
            </a:r>
            <a:r>
              <a:rPr lang="en-US" i="1" dirty="0" smtClean="0">
                <a:solidFill>
                  <a:schemeClr val="accent6">
                    <a:lumMod val="60000"/>
                    <a:lumOff val="40000"/>
                  </a:schemeClr>
                </a:solidFill>
              </a:rPr>
              <a:t>World	Paradox of waning attn</a:t>
            </a:r>
          </a:p>
          <a:p>
            <a:pPr lvl="1">
              <a:lnSpc>
                <a:spcPct val="90000"/>
              </a:lnSpc>
              <a:buClr>
                <a:srgbClr val="EB0531"/>
              </a:buClr>
              <a:buFont typeface="Wingdings" pitchFamily="2" charset="2"/>
              <a:buNone/>
            </a:pPr>
            <a:r>
              <a:rPr lang="en-US" i="1" dirty="0" smtClean="0">
                <a:solidFill>
                  <a:srgbClr val="FF0000"/>
                </a:solidFill>
              </a:rPr>
              <a:t>			</a:t>
            </a:r>
            <a:endParaRPr lang="en-US" i="1" dirty="0"/>
          </a:p>
          <a:p>
            <a:pPr>
              <a:lnSpc>
                <a:spcPct val="90000"/>
              </a:lnSpc>
              <a:buFont typeface="Wingdings" pitchFamily="2" charset="2"/>
              <a:buNone/>
            </a:pPr>
            <a:endParaRPr lang="en-US" dirty="0"/>
          </a:p>
        </p:txBody>
      </p:sp>
      <p:sp>
        <p:nvSpPr>
          <p:cNvPr id="72709" name="Line 5"/>
          <p:cNvSpPr>
            <a:spLocks noChangeShapeType="1"/>
          </p:cNvSpPr>
          <p:nvPr/>
        </p:nvSpPr>
        <p:spPr bwMode="auto">
          <a:xfrm flipV="1">
            <a:off x="1981200" y="914400"/>
            <a:ext cx="3048000" cy="0"/>
          </a:xfrm>
          <a:prstGeom prst="line">
            <a:avLst/>
          </a:prstGeom>
          <a:noFill/>
          <a:ln w="9525">
            <a:solidFill>
              <a:schemeClr val="accent4">
                <a:lumMod val="10000"/>
                <a:alpha val="82000"/>
              </a:schemeClr>
            </a:solidFill>
            <a:round/>
            <a:headEnd/>
            <a:tailEnd/>
          </a:ln>
          <a:effectLst/>
        </p:spPr>
        <p:txBody>
          <a:bodyPr/>
          <a:lstStyle/>
          <a:p>
            <a:endParaRPr lang="en-US"/>
          </a:p>
        </p:txBody>
      </p:sp>
      <p:sp>
        <p:nvSpPr>
          <p:cNvPr id="72708" name="Line 4"/>
          <p:cNvSpPr>
            <a:spLocks noChangeShapeType="1"/>
          </p:cNvSpPr>
          <p:nvPr/>
        </p:nvSpPr>
        <p:spPr bwMode="auto">
          <a:xfrm>
            <a:off x="2133600" y="914400"/>
            <a:ext cx="2743200" cy="0"/>
          </a:xfrm>
          <a:prstGeom prst="line">
            <a:avLst/>
          </a:prstGeom>
          <a:noFill/>
          <a:ln w="47625" cmpd="sng">
            <a:solidFill>
              <a:schemeClr val="accent5">
                <a:lumMod val="10000"/>
              </a:schemeClr>
            </a:solidFill>
            <a:round/>
            <a:headEnd/>
            <a:tailEnd/>
          </a:ln>
          <a:effectLst/>
        </p:spPr>
        <p:txBody>
          <a:bodyPr/>
          <a:lstStyle/>
          <a:p>
            <a:endParaRPr lang="en-US" dirty="0">
              <a:solidFill>
                <a:srgbClr val="000000"/>
              </a:solidFill>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 </a:t>
            </a:r>
            <a:r>
              <a:rPr lang="en-US" b="1">
                <a:solidFill>
                  <a:srgbClr val="FFFF66"/>
                </a:solidFill>
              </a:rPr>
              <a:t>ADD AND…</a:t>
            </a:r>
            <a:r>
              <a:rPr lang="en-US" b="1"/>
              <a:t>	</a:t>
            </a:r>
          </a:p>
        </p:txBody>
      </p:sp>
      <p:sp>
        <p:nvSpPr>
          <p:cNvPr id="199683" name="Rectangle 3"/>
          <p:cNvSpPr>
            <a:spLocks noGrp="1" noChangeArrowheads="1"/>
          </p:cNvSpPr>
          <p:nvPr>
            <p:ph type="body" idx="1"/>
          </p:nvPr>
        </p:nvSpPr>
        <p:spPr>
          <a:xfrm>
            <a:off x="609600" y="2362200"/>
            <a:ext cx="7924800" cy="3048000"/>
          </a:xfrm>
        </p:spPr>
        <p:txBody>
          <a:bodyPr/>
          <a:lstStyle/>
          <a:p>
            <a:r>
              <a:rPr lang="en-US" sz="3600" dirty="0"/>
              <a:t> </a:t>
            </a:r>
            <a:r>
              <a:rPr lang="en-US" sz="3600" b="1" dirty="0">
                <a:solidFill>
                  <a:srgbClr val="FFFF66"/>
                </a:solidFill>
              </a:rPr>
              <a:t>A.</a:t>
            </a:r>
            <a:r>
              <a:rPr lang="en-US" sz="3600" dirty="0"/>
              <a:t> TRANSITION TROUBLE </a:t>
            </a:r>
            <a:r>
              <a:rPr lang="en-US" sz="3600" dirty="0" smtClean="0"/>
              <a:t>(E.D.)</a:t>
            </a:r>
            <a:endParaRPr lang="en-US" sz="3600" dirty="0"/>
          </a:p>
          <a:p>
            <a:r>
              <a:rPr lang="en-US" sz="3600" dirty="0"/>
              <a:t> </a:t>
            </a:r>
            <a:r>
              <a:rPr lang="en-US" sz="3600" b="1" dirty="0">
                <a:solidFill>
                  <a:srgbClr val="FFFF66"/>
                </a:solidFill>
              </a:rPr>
              <a:t>B.</a:t>
            </a:r>
            <a:r>
              <a:rPr lang="en-US" sz="3600" dirty="0"/>
              <a:t> TIME </a:t>
            </a:r>
          </a:p>
          <a:p>
            <a:r>
              <a:rPr lang="en-US" sz="3600" dirty="0"/>
              <a:t> </a:t>
            </a:r>
            <a:r>
              <a:rPr lang="en-US" sz="3600" b="1" dirty="0">
                <a:solidFill>
                  <a:srgbClr val="FFFF66"/>
                </a:solidFill>
              </a:rPr>
              <a:t>C.</a:t>
            </a:r>
            <a:r>
              <a:rPr lang="en-US" sz="3600" dirty="0"/>
              <a:t> DEPRESSION</a:t>
            </a:r>
          </a:p>
          <a:p>
            <a:r>
              <a:rPr lang="en-US" sz="3600" dirty="0"/>
              <a:t> </a:t>
            </a:r>
            <a:r>
              <a:rPr lang="en-US" sz="3600" b="1" dirty="0">
                <a:solidFill>
                  <a:srgbClr val="FFFF66"/>
                </a:solidFill>
              </a:rPr>
              <a:t>D.</a:t>
            </a:r>
            <a:r>
              <a:rPr lang="en-US" sz="3600" dirty="0"/>
              <a:t> </a:t>
            </a:r>
            <a:r>
              <a:rPr lang="en-US" sz="3600" dirty="0" smtClean="0"/>
              <a:t>LEARNING</a:t>
            </a:r>
          </a:p>
          <a:p>
            <a:endParaRPr lang="en-US" sz="3600" dirty="0" smtClean="0"/>
          </a:p>
          <a:p>
            <a:pPr algn="ctr">
              <a:buNone/>
            </a:pPr>
            <a:r>
              <a:rPr lang="en-US" sz="2400" b="1" dirty="0" smtClean="0">
                <a:solidFill>
                  <a:srgbClr val="FF0000"/>
                </a:solidFill>
              </a:rPr>
              <a:t>(see handout 3)</a:t>
            </a:r>
            <a:endParaRPr lang="en-US" sz="2400" b="1" dirty="0">
              <a:solidFill>
                <a:srgbClr val="FF0000"/>
              </a:solidFill>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457200" y="381000"/>
            <a:ext cx="8229600" cy="1143000"/>
          </a:xfrm>
        </p:spPr>
        <p:txBody>
          <a:bodyPr/>
          <a:lstStyle/>
          <a:p>
            <a:pPr marL="762000" indent="-762000">
              <a:buFontTx/>
              <a:buAutoNum type="alphaUcPeriod"/>
            </a:pPr>
            <a:r>
              <a:rPr lang="en-US" sz="4000" b="1" dirty="0">
                <a:solidFill>
                  <a:srgbClr val="FFFF66"/>
                </a:solidFill>
              </a:rPr>
              <a:t>Transition </a:t>
            </a:r>
            <a:r>
              <a:rPr lang="en-US" sz="4000" b="1" dirty="0" smtClean="0">
                <a:solidFill>
                  <a:srgbClr val="FFFF66"/>
                </a:solidFill>
              </a:rPr>
              <a:t>Trouble, or </a:t>
            </a:r>
            <a:r>
              <a:rPr lang="en-US" sz="4000" b="1" dirty="0" smtClean="0">
                <a:solidFill>
                  <a:srgbClr val="C00000"/>
                </a:solidFill>
              </a:rPr>
              <a:t>‘Environmental </a:t>
            </a:r>
            <a:r>
              <a:rPr lang="en-US" sz="4000" b="1" dirty="0">
                <a:solidFill>
                  <a:srgbClr val="C00000"/>
                </a:solidFill>
              </a:rPr>
              <a:t>Dependency’</a:t>
            </a:r>
          </a:p>
        </p:txBody>
      </p:sp>
      <p:sp>
        <p:nvSpPr>
          <p:cNvPr id="64515" name="Rectangle 3"/>
          <p:cNvSpPr>
            <a:spLocks noGrp="1" noChangeArrowheads="1"/>
          </p:cNvSpPr>
          <p:nvPr>
            <p:ph type="body" idx="1"/>
          </p:nvPr>
        </p:nvSpPr>
        <p:spPr>
          <a:xfrm>
            <a:off x="-381000" y="2057400"/>
            <a:ext cx="9906000" cy="4572000"/>
          </a:xfrm>
        </p:spPr>
        <p:txBody>
          <a:bodyPr/>
          <a:lstStyle/>
          <a:p>
            <a:pPr>
              <a:buFont typeface="Wingdings" pitchFamily="2" charset="2"/>
              <a:buNone/>
            </a:pPr>
            <a:r>
              <a:rPr lang="en-US" sz="2800" dirty="0"/>
              <a:t>    	 When sensory information ‘patterns’ &amp; ‘sticks’:</a:t>
            </a:r>
          </a:p>
          <a:p>
            <a:pPr>
              <a:buFont typeface="Wingdings" pitchFamily="2" charset="2"/>
              <a:buNone/>
            </a:pPr>
            <a:endParaRPr lang="en-US" sz="2800" dirty="0"/>
          </a:p>
          <a:p>
            <a:pPr lvl="1">
              <a:buClr>
                <a:srgbClr val="EB0531"/>
              </a:buClr>
              <a:buFont typeface="Wingdings" pitchFamily="2" charset="2"/>
              <a:buChar char="§"/>
            </a:pPr>
            <a:r>
              <a:rPr lang="en-US" sz="2700" dirty="0"/>
              <a:t>Work w/Deaf, think people are </a:t>
            </a:r>
            <a:r>
              <a:rPr lang="en-US" sz="2700" dirty="0" smtClean="0"/>
              <a:t>still signing </a:t>
            </a:r>
            <a:r>
              <a:rPr lang="en-US" sz="2700" dirty="0" smtClean="0">
                <a:solidFill>
                  <a:srgbClr val="FFCC66"/>
                </a:solidFill>
              </a:rPr>
              <a:t>(</a:t>
            </a:r>
            <a:r>
              <a:rPr lang="en-US" sz="2700" dirty="0">
                <a:solidFill>
                  <a:srgbClr val="FFCC66"/>
                </a:solidFill>
              </a:rPr>
              <a:t>VISUAL)</a:t>
            </a:r>
          </a:p>
          <a:p>
            <a:pPr lvl="1">
              <a:buClr>
                <a:srgbClr val="EB0531"/>
              </a:buClr>
              <a:buFont typeface="Wingdings" pitchFamily="2" charset="2"/>
              <a:buChar char="§"/>
            </a:pPr>
            <a:r>
              <a:rPr lang="en-US" sz="2700" dirty="0"/>
              <a:t>Play Tetris, </a:t>
            </a:r>
            <a:r>
              <a:rPr lang="en-US" sz="2700" dirty="0" err="1"/>
              <a:t>hyperfocus</a:t>
            </a:r>
            <a:r>
              <a:rPr lang="en-US" sz="2700" dirty="0"/>
              <a:t> on edges in </a:t>
            </a:r>
            <a:r>
              <a:rPr lang="en-US" sz="2700" dirty="0" err="1" smtClean="0"/>
              <a:t>enviro</a:t>
            </a:r>
            <a:r>
              <a:rPr lang="en-US" sz="2700" dirty="0" smtClean="0"/>
              <a:t> </a:t>
            </a:r>
            <a:r>
              <a:rPr lang="en-US" sz="2700" dirty="0">
                <a:solidFill>
                  <a:srgbClr val="FFCC66"/>
                </a:solidFill>
              </a:rPr>
              <a:t>(VISUAL)</a:t>
            </a:r>
          </a:p>
          <a:p>
            <a:pPr lvl="1">
              <a:buClr>
                <a:srgbClr val="EB0531"/>
              </a:buClr>
              <a:buFont typeface="Wingdings" pitchFamily="2" charset="2"/>
              <a:buChar char="§"/>
            </a:pPr>
            <a:r>
              <a:rPr lang="en-US" sz="2700" dirty="0"/>
              <a:t>Leave Spanish class, think </a:t>
            </a:r>
            <a:r>
              <a:rPr lang="en-US" sz="2700" dirty="0" smtClean="0"/>
              <a:t>/ speak </a:t>
            </a:r>
            <a:r>
              <a:rPr lang="en-US" sz="2700" dirty="0"/>
              <a:t>in Span </a:t>
            </a:r>
            <a:r>
              <a:rPr lang="en-US" sz="2700" dirty="0">
                <a:solidFill>
                  <a:srgbClr val="FFCC66"/>
                </a:solidFill>
              </a:rPr>
              <a:t>(COGNITIVE)</a:t>
            </a:r>
          </a:p>
          <a:p>
            <a:pPr lvl="1">
              <a:buClr>
                <a:srgbClr val="EB0531"/>
              </a:buClr>
              <a:buFont typeface="Wingdings" pitchFamily="2" charset="2"/>
              <a:buChar char="§"/>
            </a:pPr>
            <a:r>
              <a:rPr lang="en-US" sz="2700" dirty="0"/>
              <a:t>Read Dr. Seuss, think and read in rhyme </a:t>
            </a:r>
            <a:r>
              <a:rPr lang="en-US" sz="2700" dirty="0">
                <a:solidFill>
                  <a:srgbClr val="FFCC66"/>
                </a:solidFill>
              </a:rPr>
              <a:t>(AUDITORY)</a:t>
            </a:r>
          </a:p>
          <a:p>
            <a:pPr lvl="1">
              <a:buClr>
                <a:srgbClr val="EB0531"/>
              </a:buClr>
              <a:buFont typeface="Wingdings" pitchFamily="2" charset="2"/>
              <a:buChar char="§"/>
            </a:pPr>
            <a:r>
              <a:rPr lang="en-US" sz="2700" dirty="0" smtClean="0"/>
              <a:t>Songs will repeat themselves </a:t>
            </a:r>
            <a:r>
              <a:rPr lang="en-US" sz="2700" dirty="0" smtClean="0">
                <a:solidFill>
                  <a:srgbClr val="FFCC66"/>
                </a:solidFill>
              </a:rPr>
              <a:t>(</a:t>
            </a:r>
            <a:r>
              <a:rPr lang="en-US" sz="2700" dirty="0">
                <a:solidFill>
                  <a:srgbClr val="FFCC66"/>
                </a:solidFill>
              </a:rPr>
              <a:t>AUDITORY)</a:t>
            </a:r>
          </a:p>
          <a:p>
            <a:pPr lvl="1">
              <a:buClr>
                <a:srgbClr val="EB0531"/>
              </a:buClr>
              <a:buFont typeface="Wingdings" pitchFamily="2" charset="2"/>
              <a:buChar char="§"/>
            </a:pPr>
            <a:r>
              <a:rPr lang="en-US" sz="2700" dirty="0"/>
              <a:t>Extended seasickness/elevator rebound </a:t>
            </a:r>
            <a:r>
              <a:rPr lang="en-US" sz="2700" dirty="0">
                <a:solidFill>
                  <a:srgbClr val="FFCC66"/>
                </a:solidFill>
              </a:rPr>
              <a:t>(KINESTHETIC)</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533400" y="152400"/>
            <a:ext cx="8229600" cy="762000"/>
          </a:xfrm>
        </p:spPr>
        <p:txBody>
          <a:bodyPr/>
          <a:lstStyle/>
          <a:p>
            <a:r>
              <a:rPr lang="en-US" b="1" dirty="0">
                <a:solidFill>
                  <a:srgbClr val="FFFF66"/>
                </a:solidFill>
              </a:rPr>
              <a:t>B. ADD &amp; Time </a:t>
            </a:r>
            <a:endParaRPr lang="en-US" b="1" dirty="0"/>
          </a:p>
        </p:txBody>
      </p:sp>
      <p:sp>
        <p:nvSpPr>
          <p:cNvPr id="66563" name="Rectangle 3"/>
          <p:cNvSpPr>
            <a:spLocks noGrp="1" noChangeArrowheads="1"/>
          </p:cNvSpPr>
          <p:nvPr>
            <p:ph type="body" idx="1"/>
          </p:nvPr>
        </p:nvSpPr>
        <p:spPr>
          <a:xfrm>
            <a:off x="609600" y="914400"/>
            <a:ext cx="8229600" cy="5638800"/>
          </a:xfrm>
        </p:spPr>
        <p:txBody>
          <a:bodyPr/>
          <a:lstStyle/>
          <a:p>
            <a:pPr>
              <a:lnSpc>
                <a:spcPct val="80000"/>
              </a:lnSpc>
              <a:buFont typeface="Wingdings" pitchFamily="2" charset="2"/>
              <a:buNone/>
            </a:pPr>
            <a:endParaRPr lang="en-US" sz="1800"/>
          </a:p>
          <a:p>
            <a:pPr>
              <a:lnSpc>
                <a:spcPct val="80000"/>
              </a:lnSpc>
              <a:buFont typeface="Wingdings" pitchFamily="2" charset="2"/>
              <a:buNone/>
            </a:pPr>
            <a:r>
              <a:rPr lang="en-US"/>
              <a:t>“Time is an initiative to be guessed at”</a:t>
            </a:r>
          </a:p>
          <a:p>
            <a:pPr>
              <a:lnSpc>
                <a:spcPct val="80000"/>
              </a:lnSpc>
              <a:buFont typeface="Wingdings" pitchFamily="2" charset="2"/>
              <a:buNone/>
            </a:pPr>
            <a:endParaRPr lang="en-US"/>
          </a:p>
          <a:p>
            <a:pPr>
              <a:lnSpc>
                <a:spcPct val="80000"/>
              </a:lnSpc>
              <a:buFont typeface="Wingdings" pitchFamily="2" charset="2"/>
              <a:buNone/>
            </a:pPr>
            <a:r>
              <a:rPr lang="en-US"/>
              <a:t>“I am ‘now’ oriented.  That is a perception that I cannot change.”</a:t>
            </a:r>
          </a:p>
          <a:p>
            <a:pPr>
              <a:lnSpc>
                <a:spcPct val="80000"/>
              </a:lnSpc>
              <a:buFont typeface="Wingdings" pitchFamily="2" charset="2"/>
              <a:buNone/>
            </a:pPr>
            <a:endParaRPr lang="en-US"/>
          </a:p>
          <a:p>
            <a:pPr>
              <a:lnSpc>
                <a:spcPct val="80000"/>
              </a:lnSpc>
              <a:buFont typeface="Wingdings" pitchFamily="2" charset="2"/>
              <a:buNone/>
            </a:pPr>
            <a:r>
              <a:rPr lang="en-US"/>
              <a:t>“The concept of time ADDers have is based on learned memory.  Approximations.  Not from w/in.”</a:t>
            </a:r>
          </a:p>
          <a:p>
            <a:pPr>
              <a:lnSpc>
                <a:spcPct val="80000"/>
              </a:lnSpc>
              <a:buFont typeface="Wingdings" pitchFamily="2" charset="2"/>
              <a:buNone/>
            </a:pPr>
            <a:endParaRPr lang="en-US"/>
          </a:p>
          <a:p>
            <a:pPr>
              <a:lnSpc>
                <a:spcPct val="80000"/>
              </a:lnSpc>
              <a:buFont typeface="Wingdings" pitchFamily="2" charset="2"/>
              <a:buNone/>
            </a:pPr>
            <a:r>
              <a:rPr lang="en-US"/>
              <a:t>“There exists two time-periods only, in the life of an ADDer: the “now” and the “some other time”.”</a:t>
            </a:r>
            <a:r>
              <a:rPr lang="en-US" sz="3600" b="1" baseline="30000">
                <a:solidFill>
                  <a:srgbClr val="EB0531"/>
                </a:solidFill>
              </a:rPr>
              <a:t>5</a:t>
            </a: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85800" y="152400"/>
            <a:ext cx="8229600" cy="609600"/>
          </a:xfrm>
        </p:spPr>
        <p:txBody>
          <a:bodyPr/>
          <a:lstStyle/>
          <a:p>
            <a:r>
              <a:rPr lang="en-US" sz="3500" b="1" dirty="0">
                <a:solidFill>
                  <a:srgbClr val="FFFF66"/>
                </a:solidFill>
              </a:rPr>
              <a:t>C. ADD &amp; </a:t>
            </a:r>
            <a:r>
              <a:rPr lang="en-US" sz="3500" b="1" dirty="0" smtClean="0">
                <a:solidFill>
                  <a:srgbClr val="FFFF66"/>
                </a:solidFill>
              </a:rPr>
              <a:t>Depression </a:t>
            </a:r>
            <a:endParaRPr lang="en-US" sz="3500" b="1" dirty="0">
              <a:solidFill>
                <a:srgbClr val="FFFF66"/>
              </a:solidFill>
            </a:endParaRPr>
          </a:p>
        </p:txBody>
      </p:sp>
      <p:sp>
        <p:nvSpPr>
          <p:cNvPr id="69635" name="Rectangle 3"/>
          <p:cNvSpPr>
            <a:spLocks noGrp="1" noChangeArrowheads="1"/>
          </p:cNvSpPr>
          <p:nvPr>
            <p:ph type="body" idx="1"/>
          </p:nvPr>
        </p:nvSpPr>
        <p:spPr>
          <a:xfrm>
            <a:off x="0" y="762000"/>
            <a:ext cx="9144000" cy="5867400"/>
          </a:xfrm>
        </p:spPr>
        <p:txBody>
          <a:bodyPr/>
          <a:lstStyle/>
          <a:p>
            <a:pPr>
              <a:lnSpc>
                <a:spcPct val="80000"/>
              </a:lnSpc>
            </a:pPr>
            <a:endParaRPr lang="en-US" sz="1800" dirty="0"/>
          </a:p>
          <a:p>
            <a:pPr>
              <a:lnSpc>
                <a:spcPct val="80000"/>
              </a:lnSpc>
              <a:buClr>
                <a:srgbClr val="FFFF66"/>
              </a:buClr>
              <a:buSzTx/>
            </a:pPr>
            <a:r>
              <a:rPr lang="en-US" sz="1800" dirty="0">
                <a:solidFill>
                  <a:srgbClr val="FF0000"/>
                </a:solidFill>
              </a:rPr>
              <a:t>LARGE, SUDDEN SWINGS IN MOOD</a:t>
            </a:r>
            <a:r>
              <a:rPr lang="en-US" sz="1800" dirty="0"/>
              <a:t>.  The absence of an inner sense of time makes every change in the emotional climate seem permanent therefore creating large, sudden swings in mood.  Feelings and ideas all have the insistent quality of absoluteness.  With age and an increased sense of being battered by life, highs tend to disappear and the lows to get longer and deeper, which is when they make be mistaken for neurotic depression.”</a:t>
            </a:r>
          </a:p>
          <a:p>
            <a:pPr>
              <a:lnSpc>
                <a:spcPct val="80000"/>
              </a:lnSpc>
            </a:pPr>
            <a:endParaRPr lang="en-US" sz="1800" dirty="0"/>
          </a:p>
          <a:p>
            <a:pPr>
              <a:lnSpc>
                <a:spcPct val="80000"/>
              </a:lnSpc>
              <a:buClr>
                <a:srgbClr val="FFFF66"/>
              </a:buClr>
              <a:buSzTx/>
            </a:pPr>
            <a:r>
              <a:rPr lang="en-US" sz="1800" dirty="0">
                <a:solidFill>
                  <a:srgbClr val="FF0000"/>
                </a:solidFill>
              </a:rPr>
              <a:t>THE MOMENT DEFINES ME</a:t>
            </a:r>
            <a:r>
              <a:rPr lang="en-US" sz="1800" dirty="0"/>
              <a:t>.  </a:t>
            </a:r>
            <a:r>
              <a:rPr lang="en-US" sz="1800" dirty="0" err="1"/>
              <a:t>ADDers</a:t>
            </a:r>
            <a:r>
              <a:rPr lang="en-US" sz="1800" dirty="0"/>
              <a:t> don’t have the idea in their heads that things can change, that time can heal, that life goes on.  No sense of the future means that actions today, now, carry so much weight that if the ADD person does wrong, they don’t think about fixing it tomorrow.  Some focus on today’s consequence till it drives them crazy.  They don’t have in mind that there is a tomorrow.  Things carry with them such lasting permanence that they feel they’re constantly being tested.  Putting no conscious thought in to the future means they must get things done TODAY.  NOW.  Today’s actions define them.  (Impulsivity is a direct consequence of this).</a:t>
            </a:r>
          </a:p>
          <a:p>
            <a:pPr>
              <a:lnSpc>
                <a:spcPct val="80000"/>
              </a:lnSpc>
              <a:buFont typeface="Wingdings" pitchFamily="2" charset="2"/>
              <a:buNone/>
            </a:pPr>
            <a:endParaRPr lang="en-US" sz="1800" b="1" dirty="0"/>
          </a:p>
          <a:p>
            <a:pPr>
              <a:lnSpc>
                <a:spcPct val="80000"/>
              </a:lnSpc>
              <a:buClr>
                <a:srgbClr val="FFFF66"/>
              </a:buClr>
              <a:buSzTx/>
            </a:pPr>
            <a:r>
              <a:rPr lang="en-US" sz="1800" dirty="0" smtClean="0">
                <a:solidFill>
                  <a:srgbClr val="FF0000"/>
                </a:solidFill>
              </a:rPr>
              <a:t>PRISONER </a:t>
            </a:r>
            <a:r>
              <a:rPr lang="en-US" sz="1800" dirty="0">
                <a:solidFill>
                  <a:srgbClr val="FF0000"/>
                </a:solidFill>
              </a:rPr>
              <a:t>OF THE PRESENT</a:t>
            </a:r>
            <a:r>
              <a:rPr lang="en-US" sz="1800" dirty="0"/>
              <a:t>- this affords no real sense of the future.  Having no sense of the future makes people impulsive and prone to depression.  People become depressed when they feel attached to their past, or present.  When they are temporarily unhappy with their actions, and do not realize the temporality of it.  They do not place themselves along a time line.  This time </a:t>
            </a:r>
            <a:r>
              <a:rPr lang="en-US" sz="1800" dirty="0" err="1"/>
              <a:t>ADDers</a:t>
            </a:r>
            <a:r>
              <a:rPr lang="en-US" sz="1800" dirty="0"/>
              <a:t> do not see the big picture.  Maybe it is that they always paint a big picture that includes past and present, and not the future.  Perhaps it is a downfall that they organize their world around this big picture and constantly refer to it. </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152400"/>
            <a:ext cx="8229600" cy="639762"/>
          </a:xfrm>
        </p:spPr>
        <p:txBody>
          <a:bodyPr/>
          <a:lstStyle/>
          <a:p>
            <a:r>
              <a:rPr lang="en-US" sz="3800" b="1" dirty="0">
                <a:solidFill>
                  <a:srgbClr val="FFFF66"/>
                </a:solidFill>
              </a:rPr>
              <a:t>D. ADD &amp; Learning </a:t>
            </a:r>
            <a:endParaRPr lang="en-US" sz="3800" b="1" dirty="0"/>
          </a:p>
        </p:txBody>
      </p:sp>
      <p:sp>
        <p:nvSpPr>
          <p:cNvPr id="70659" name="Rectangle 3"/>
          <p:cNvSpPr>
            <a:spLocks noGrp="1" noChangeArrowheads="1"/>
          </p:cNvSpPr>
          <p:nvPr>
            <p:ph type="body" idx="1"/>
          </p:nvPr>
        </p:nvSpPr>
        <p:spPr>
          <a:xfrm>
            <a:off x="0" y="990600"/>
            <a:ext cx="9144000" cy="5867400"/>
          </a:xfrm>
        </p:spPr>
        <p:txBody>
          <a:bodyPr/>
          <a:lstStyle/>
          <a:p>
            <a:pPr>
              <a:buClr>
                <a:srgbClr val="EB0531"/>
              </a:buClr>
              <a:buSzPct val="150000"/>
              <a:buFont typeface="Wingdings" pitchFamily="2" charset="2"/>
              <a:buChar char="§"/>
            </a:pPr>
            <a:r>
              <a:rPr lang="en-US" sz="2800" dirty="0"/>
              <a:t>“I grasp things for a moment, then they leave me. </a:t>
            </a:r>
            <a:r>
              <a:rPr lang="en-US" sz="2800" dirty="0" err="1"/>
              <a:t>ADDer’s</a:t>
            </a:r>
            <a:r>
              <a:rPr lang="en-US" sz="2800" dirty="0"/>
              <a:t> curse... to learn in bursts -they last mere seconds.  Constant struggle to learn, re-learn, forget again, then discover all over again only to forget once more (what had formerly clicked).”  </a:t>
            </a:r>
            <a:endParaRPr lang="en-US" sz="2800" dirty="0" smtClean="0"/>
          </a:p>
          <a:p>
            <a:pPr>
              <a:buClr>
                <a:srgbClr val="EB0531"/>
              </a:buClr>
              <a:buSzPct val="150000"/>
              <a:buFont typeface="Wingdings" pitchFamily="2" charset="2"/>
              <a:buChar char="§"/>
            </a:pPr>
            <a:endParaRPr lang="en-US" sz="800" dirty="0"/>
          </a:p>
          <a:p>
            <a:pPr>
              <a:buSzPct val="150000"/>
              <a:buFont typeface="Wingdings" pitchFamily="2" charset="2"/>
              <a:buNone/>
            </a:pPr>
            <a:r>
              <a:rPr lang="en-US" sz="2800" dirty="0" smtClean="0"/>
              <a:t>			</a:t>
            </a:r>
            <a:r>
              <a:rPr lang="en-US" sz="2800" dirty="0" smtClean="0">
                <a:solidFill>
                  <a:srgbClr val="FF0000"/>
                </a:solidFill>
              </a:rPr>
              <a:t>(Letter to Professor, handout 4)</a:t>
            </a:r>
          </a:p>
          <a:p>
            <a:pPr>
              <a:buSzPct val="150000"/>
              <a:buFont typeface="Wingdings" pitchFamily="2" charset="2"/>
              <a:buNone/>
            </a:pPr>
            <a:endParaRPr lang="en-US" sz="800" dirty="0">
              <a:solidFill>
                <a:srgbClr val="FF0000"/>
              </a:solidFill>
            </a:endParaRPr>
          </a:p>
          <a:p>
            <a:pPr>
              <a:buClr>
                <a:srgbClr val="EB0531"/>
              </a:buClr>
              <a:buSzPct val="150000"/>
              <a:buFont typeface="Wingdings" pitchFamily="2" charset="2"/>
              <a:buChar char="§"/>
            </a:pPr>
            <a:r>
              <a:rPr lang="en-US" sz="2800" dirty="0"/>
              <a:t>“I will have a thought of not understanding in the beginning of an article, halfway through, at the end, and then upon the reread.  But in between those times, I understand it. Then when I read something (seemingly) unrelated days or weeks later, suddenly I will get it.  </a:t>
            </a:r>
            <a:r>
              <a:rPr lang="en-US" sz="2800" b="1" dirty="0">
                <a:solidFill>
                  <a:schemeClr val="folHlink"/>
                </a:solidFill>
              </a:rPr>
              <a:t>But only for a moment</a:t>
            </a:r>
            <a:r>
              <a:rPr lang="en-US" sz="2800" dirty="0"/>
              <a:t>.” </a:t>
            </a:r>
            <a:r>
              <a:rPr lang="en-US" sz="3600" b="1" baseline="30000" dirty="0">
                <a:solidFill>
                  <a:srgbClr val="EB0531"/>
                </a:solidFill>
              </a:rPr>
              <a:t>6</a:t>
            </a:r>
          </a:p>
          <a:p>
            <a:pPr>
              <a:buSzPct val="150000"/>
              <a:buFont typeface="Wingdings" pitchFamily="2" charset="2"/>
              <a:buNone/>
            </a:pPr>
            <a:r>
              <a:rPr lang="en-US" sz="2000" dirty="0"/>
              <a:t>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57200" y="387350"/>
            <a:ext cx="8077200" cy="911225"/>
          </a:xfrm>
        </p:spPr>
        <p:txBody>
          <a:bodyPr/>
          <a:lstStyle/>
          <a:p>
            <a:r>
              <a:rPr lang="en-US" sz="4000" b="1">
                <a:solidFill>
                  <a:srgbClr val="FFFF66"/>
                </a:solidFill>
              </a:rPr>
              <a:t>A New View</a:t>
            </a:r>
            <a:br>
              <a:rPr lang="en-US" sz="4000" b="1">
                <a:solidFill>
                  <a:srgbClr val="FFFF66"/>
                </a:solidFill>
              </a:rPr>
            </a:br>
            <a:r>
              <a:rPr lang="en-US" sz="4000" b="1">
                <a:solidFill>
                  <a:srgbClr val="FFFF66"/>
                </a:solidFill>
              </a:rPr>
              <a:t>ADD is primarily:</a:t>
            </a:r>
          </a:p>
        </p:txBody>
      </p:sp>
      <p:sp>
        <p:nvSpPr>
          <p:cNvPr id="71683" name="Rectangle 3"/>
          <p:cNvSpPr>
            <a:spLocks noGrp="1" noChangeArrowheads="1"/>
          </p:cNvSpPr>
          <p:nvPr>
            <p:ph type="body" idx="1"/>
          </p:nvPr>
        </p:nvSpPr>
        <p:spPr>
          <a:xfrm>
            <a:off x="0" y="2133600"/>
            <a:ext cx="9144000" cy="3078163"/>
          </a:xfrm>
        </p:spPr>
        <p:txBody>
          <a:bodyPr/>
          <a:lstStyle/>
          <a:p>
            <a:pPr lvl="2">
              <a:buClr>
                <a:schemeClr val="hlink"/>
              </a:buClr>
            </a:pPr>
            <a:r>
              <a:rPr lang="en-US" sz="3600"/>
              <a:t>  a PERCEPTION, not a BEHAVIOR</a:t>
            </a:r>
          </a:p>
          <a:p>
            <a:pPr lvl="2"/>
            <a:endParaRPr lang="en-US" sz="3600" b="1"/>
          </a:p>
          <a:p>
            <a:pPr lvl="2">
              <a:buClr>
                <a:schemeClr val="hlink"/>
              </a:buClr>
            </a:pPr>
            <a:r>
              <a:rPr lang="en-US" sz="3600" b="1"/>
              <a:t>  </a:t>
            </a:r>
            <a:r>
              <a:rPr lang="en-US" sz="3600"/>
              <a:t>an EXPERIENCE, not a               		 CONSEQUENCE</a:t>
            </a:r>
          </a:p>
          <a:p>
            <a:pPr lvl="2"/>
            <a:endParaRPr lang="en-US" sz="3600"/>
          </a:p>
          <a:p>
            <a:pPr lvl="2">
              <a:buClr>
                <a:schemeClr val="hlink"/>
              </a:buClr>
            </a:pPr>
            <a:r>
              <a:rPr lang="en-US" sz="3600" b="1"/>
              <a:t>  </a:t>
            </a:r>
            <a:r>
              <a:rPr lang="en-US" sz="3600"/>
              <a:t>a WAY OF THINKING!</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b="1" dirty="0">
                <a:solidFill>
                  <a:srgbClr val="FFFF66"/>
                </a:solidFill>
              </a:rPr>
              <a:t>ADD </a:t>
            </a:r>
            <a:r>
              <a:rPr lang="en-US" b="1" i="1" dirty="0">
                <a:solidFill>
                  <a:srgbClr val="7030A0"/>
                </a:solidFill>
              </a:rPr>
              <a:t>Looks</a:t>
            </a:r>
            <a:r>
              <a:rPr lang="en-US" b="1" dirty="0">
                <a:solidFill>
                  <a:srgbClr val="FFFF66"/>
                </a:solidFill>
              </a:rPr>
              <a:t> Like</a:t>
            </a:r>
          </a:p>
        </p:txBody>
      </p:sp>
      <p:sp>
        <p:nvSpPr>
          <p:cNvPr id="62467" name="Rectangle 3"/>
          <p:cNvSpPr>
            <a:spLocks noGrp="1" noChangeArrowheads="1"/>
          </p:cNvSpPr>
          <p:nvPr>
            <p:ph type="body" idx="1"/>
          </p:nvPr>
        </p:nvSpPr>
        <p:spPr>
          <a:xfrm>
            <a:off x="0" y="1905000"/>
            <a:ext cx="9144000" cy="3848100"/>
          </a:xfrm>
        </p:spPr>
        <p:txBody>
          <a:bodyPr/>
          <a:lstStyle/>
          <a:p>
            <a:pPr marL="990600" lvl="1" indent="-533400">
              <a:buClr>
                <a:srgbClr val="EB0531"/>
              </a:buClr>
              <a:buSzPct val="115000"/>
              <a:buFont typeface="Wingdings" pitchFamily="2" charset="2"/>
              <a:buChar char="§"/>
            </a:pPr>
            <a:r>
              <a:rPr lang="en-US" sz="3600" dirty="0"/>
              <a:t>Sitting in the far seat at the restaurant</a:t>
            </a:r>
          </a:p>
          <a:p>
            <a:pPr marL="990600" lvl="1" indent="-533400">
              <a:buClr>
                <a:srgbClr val="EB0531"/>
              </a:buClr>
              <a:buSzPct val="115000"/>
              <a:buFont typeface="Wingdings" pitchFamily="2" charset="2"/>
              <a:buChar char="§"/>
            </a:pPr>
            <a:endParaRPr lang="en-US" sz="3600" dirty="0"/>
          </a:p>
          <a:p>
            <a:pPr marL="990600" lvl="1" indent="-533400">
              <a:buClr>
                <a:srgbClr val="EB0531"/>
              </a:buClr>
              <a:buSzPct val="115000"/>
              <a:buFont typeface="Wingdings" pitchFamily="2" charset="2"/>
              <a:buChar char="§"/>
            </a:pPr>
            <a:r>
              <a:rPr lang="en-US" sz="3600" dirty="0"/>
              <a:t>Moving head and </a:t>
            </a:r>
            <a:r>
              <a:rPr lang="en-US" sz="3600" dirty="0" smtClean="0"/>
              <a:t>eyes to attenuate</a:t>
            </a:r>
            <a:endParaRPr lang="en-US" sz="3600" dirty="0"/>
          </a:p>
          <a:p>
            <a:pPr marL="990600" lvl="1" indent="-533400">
              <a:buClr>
                <a:srgbClr val="EB0531"/>
              </a:buClr>
              <a:buSzPct val="115000"/>
              <a:buFont typeface="Wingdings" pitchFamily="2" charset="2"/>
              <a:buNone/>
            </a:pPr>
            <a:endParaRPr lang="en-US" sz="3600" dirty="0"/>
          </a:p>
          <a:p>
            <a:pPr marL="990600" lvl="1" indent="-533400">
              <a:buClr>
                <a:srgbClr val="EB0531"/>
              </a:buClr>
              <a:buSzPct val="115000"/>
              <a:buFont typeface="Wingdings" pitchFamily="2" charset="2"/>
              <a:buChar char="§"/>
            </a:pPr>
            <a:r>
              <a:rPr lang="en-US" sz="3600" dirty="0"/>
              <a:t>Mental </a:t>
            </a:r>
            <a:r>
              <a:rPr lang="en-US" sz="3600" dirty="0" smtClean="0"/>
              <a:t>counting / internal busy-</a:t>
            </a:r>
            <a:r>
              <a:rPr lang="en-US" sz="3600" dirty="0" err="1" smtClean="0"/>
              <a:t>ness</a:t>
            </a:r>
            <a:endParaRPr lang="en-US" sz="3600" dirty="0" smtClean="0"/>
          </a:p>
          <a:p>
            <a:pPr marL="990600" lvl="1" indent="-533400">
              <a:buClr>
                <a:srgbClr val="EB0531"/>
              </a:buClr>
              <a:buSzPct val="115000"/>
              <a:buFont typeface="Wingdings" pitchFamily="2" charset="2"/>
              <a:buChar char="§"/>
            </a:pPr>
            <a:endParaRPr lang="en-US" sz="3600" dirty="0" smtClean="0"/>
          </a:p>
          <a:p>
            <a:pPr marL="990600" lvl="1" indent="-533400">
              <a:buClr>
                <a:srgbClr val="EB0531"/>
              </a:buClr>
              <a:buSzPct val="115000"/>
              <a:buFont typeface="Wingdings" pitchFamily="2" charset="2"/>
              <a:buChar char="§"/>
            </a:pPr>
            <a:r>
              <a:rPr lang="en-US" sz="3600" dirty="0" smtClean="0"/>
              <a:t>Sampling! Eating patterns…</a:t>
            </a:r>
            <a:endParaRPr lang="en-US" sz="3600" dirty="0"/>
          </a:p>
          <a:p>
            <a:pPr marL="609600" indent="-609600" algn="ctr">
              <a:buFont typeface="Wingdings" pitchFamily="2" charset="2"/>
              <a:buNone/>
            </a:pPr>
            <a:endParaRPr lang="en-US" sz="3600" i="1"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1143000"/>
          </a:xfrm>
        </p:spPr>
        <p:txBody>
          <a:bodyPr/>
          <a:lstStyle/>
          <a:p>
            <a:r>
              <a:rPr lang="en-US" sz="6000" b="1" dirty="0" smtClean="0">
                <a:solidFill>
                  <a:srgbClr val="FFFF66"/>
                </a:solidFill>
              </a:rPr>
              <a:t>Why are we here?</a:t>
            </a:r>
            <a:endParaRPr lang="en-US" sz="6000" b="1" dirty="0">
              <a:solidFill>
                <a:srgbClr val="FFFF00"/>
              </a:solidFill>
            </a:endParaRPr>
          </a:p>
        </p:txBody>
      </p:sp>
      <p:sp>
        <p:nvSpPr>
          <p:cNvPr id="3" name="Content Placeholder 2"/>
          <p:cNvSpPr>
            <a:spLocks noGrp="1"/>
          </p:cNvSpPr>
          <p:nvPr>
            <p:ph idx="1"/>
          </p:nvPr>
        </p:nvSpPr>
        <p:spPr>
          <a:xfrm>
            <a:off x="457200" y="1600200"/>
            <a:ext cx="8229600" cy="4648200"/>
          </a:xfrm>
        </p:spPr>
        <p:txBody>
          <a:bodyPr/>
          <a:lstStyle/>
          <a:p>
            <a:pPr algn="ctr">
              <a:buNone/>
            </a:pPr>
            <a:r>
              <a:rPr lang="en-US" sz="4500" dirty="0" smtClean="0"/>
              <a:t>“The Story of Justin”</a:t>
            </a:r>
          </a:p>
          <a:p>
            <a:pPr algn="ctr">
              <a:buNone/>
            </a:pPr>
            <a:endParaRPr lang="en-US" sz="3800" dirty="0" smtClean="0">
              <a:solidFill>
                <a:srgbClr val="FFFF66"/>
              </a:solidFill>
            </a:endParaRPr>
          </a:p>
          <a:p>
            <a:pPr algn="ctr">
              <a:buNone/>
            </a:pPr>
            <a:r>
              <a:rPr lang="en-US" sz="4500" dirty="0" smtClean="0">
                <a:solidFill>
                  <a:srgbClr val="92D050"/>
                </a:solidFill>
                <a:latin typeface="Andalus" pitchFamily="18" charset="-78"/>
                <a:cs typeface="Andalus" pitchFamily="18" charset="-78"/>
              </a:rPr>
              <a:t>We’re here to discuss ADD</a:t>
            </a:r>
          </a:p>
          <a:p>
            <a:pPr algn="ctr"/>
            <a:r>
              <a:rPr lang="en-US" sz="3800" dirty="0" smtClean="0">
                <a:solidFill>
                  <a:schemeClr val="tx2"/>
                </a:solidFill>
              </a:rPr>
              <a:t>A New View </a:t>
            </a:r>
          </a:p>
          <a:p>
            <a:pPr algn="ctr">
              <a:buNone/>
            </a:pPr>
            <a:endParaRPr lang="en-US" sz="1200" dirty="0" smtClean="0">
              <a:solidFill>
                <a:schemeClr val="tx2"/>
              </a:solidFill>
            </a:endParaRPr>
          </a:p>
          <a:p>
            <a:pPr algn="ctr">
              <a:buNone/>
            </a:pPr>
            <a:r>
              <a:rPr lang="en-US" sz="3300" i="1" dirty="0" smtClean="0">
                <a:solidFill>
                  <a:schemeClr val="tx2"/>
                </a:solidFill>
              </a:rPr>
              <a:t>a</a:t>
            </a:r>
            <a:r>
              <a:rPr lang="en-US" sz="3300" i="1" dirty="0" smtClean="0">
                <a:solidFill>
                  <a:schemeClr val="tx2"/>
                </a:solidFill>
              </a:rPr>
              <a:t>nd </a:t>
            </a:r>
          </a:p>
          <a:p>
            <a:pPr algn="ctr">
              <a:buNone/>
            </a:pPr>
            <a:endParaRPr lang="en-US" sz="1200" dirty="0" smtClean="0">
              <a:solidFill>
                <a:schemeClr val="tx2"/>
              </a:solidFill>
            </a:endParaRPr>
          </a:p>
          <a:p>
            <a:pPr algn="ctr"/>
            <a:r>
              <a:rPr lang="en-US" sz="3800" dirty="0" smtClean="0">
                <a:solidFill>
                  <a:schemeClr val="tx2"/>
                </a:solidFill>
              </a:rPr>
              <a:t>What Can I Do?</a:t>
            </a:r>
          </a:p>
          <a:p>
            <a:endParaRPr lang="en-US" dirty="0" smtClean="0"/>
          </a:p>
          <a:p>
            <a:pPr>
              <a:buNone/>
            </a:pPr>
            <a:endParaRPr lang="en-US" dirty="0" smtClean="0"/>
          </a:p>
          <a:p>
            <a:endParaRPr lang="en-US" dirty="0"/>
          </a:p>
        </p:txBody>
      </p:sp>
      <p:sp>
        <p:nvSpPr>
          <p:cNvPr id="4" name="Down Arrow 3"/>
          <p:cNvSpPr/>
          <p:nvPr/>
        </p:nvSpPr>
        <p:spPr bwMode="auto">
          <a:xfrm>
            <a:off x="4495800" y="2438400"/>
            <a:ext cx="484632" cy="597408"/>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0"/>
            <a:ext cx="8229600" cy="1143000"/>
          </a:xfrm>
        </p:spPr>
        <p:txBody>
          <a:bodyPr/>
          <a:lstStyle/>
          <a:p>
            <a:r>
              <a:rPr lang="en-US" b="1" dirty="0">
                <a:solidFill>
                  <a:srgbClr val="FFFF66"/>
                </a:solidFill>
              </a:rPr>
              <a:t>ADD </a:t>
            </a:r>
            <a:r>
              <a:rPr lang="en-US" b="1" i="1" dirty="0">
                <a:solidFill>
                  <a:schemeClr val="accent2"/>
                </a:solidFill>
              </a:rPr>
              <a:t>Feels</a:t>
            </a:r>
            <a:r>
              <a:rPr lang="en-US" b="1" dirty="0">
                <a:solidFill>
                  <a:srgbClr val="FFFF66"/>
                </a:solidFill>
              </a:rPr>
              <a:t> Like</a:t>
            </a:r>
          </a:p>
        </p:txBody>
      </p:sp>
      <p:sp>
        <p:nvSpPr>
          <p:cNvPr id="63491" name="Rectangle 3"/>
          <p:cNvSpPr>
            <a:spLocks noGrp="1" noChangeArrowheads="1"/>
          </p:cNvSpPr>
          <p:nvPr>
            <p:ph type="body" idx="1"/>
          </p:nvPr>
        </p:nvSpPr>
        <p:spPr>
          <a:xfrm>
            <a:off x="0" y="1143000"/>
            <a:ext cx="9144000" cy="5715000"/>
          </a:xfrm>
        </p:spPr>
        <p:txBody>
          <a:bodyPr/>
          <a:lstStyle/>
          <a:p>
            <a:pPr lvl="1">
              <a:buClr>
                <a:schemeClr val="hlink"/>
              </a:buClr>
              <a:buSzPct val="120000"/>
              <a:buFont typeface="Wingdings" pitchFamily="2" charset="2"/>
              <a:buChar char="§"/>
            </a:pPr>
            <a:r>
              <a:rPr lang="en-US" sz="3600" dirty="0"/>
              <a:t> </a:t>
            </a:r>
            <a:r>
              <a:rPr lang="en-US" sz="3400" dirty="0"/>
              <a:t>You’re driving in a storm and your wipers fly off your </a:t>
            </a:r>
            <a:r>
              <a:rPr lang="en-US" sz="3400" dirty="0" smtClean="0"/>
              <a:t>car</a:t>
            </a:r>
          </a:p>
          <a:p>
            <a:pPr lvl="1">
              <a:buClr>
                <a:schemeClr val="hlink"/>
              </a:buClr>
              <a:buSzPct val="120000"/>
              <a:buFont typeface="Wingdings" pitchFamily="2" charset="2"/>
              <a:buChar char="§"/>
            </a:pPr>
            <a:endParaRPr lang="en-US" sz="1200" dirty="0"/>
          </a:p>
          <a:p>
            <a:pPr lvl="1">
              <a:buClr>
                <a:schemeClr val="hlink"/>
              </a:buClr>
              <a:buSzPct val="120000"/>
              <a:buFont typeface="Wingdings" pitchFamily="2" charset="2"/>
              <a:buChar char="§"/>
            </a:pPr>
            <a:endParaRPr lang="en-US" sz="400" dirty="0"/>
          </a:p>
          <a:p>
            <a:pPr lvl="1">
              <a:buClr>
                <a:schemeClr val="hlink"/>
              </a:buClr>
              <a:buSzPct val="120000"/>
              <a:buFont typeface="Wingdings" pitchFamily="2" charset="2"/>
              <a:buChar char="§"/>
            </a:pPr>
            <a:r>
              <a:rPr lang="en-US" sz="3400" dirty="0"/>
              <a:t> </a:t>
            </a:r>
            <a:r>
              <a:rPr lang="en-US" sz="3400" dirty="0">
                <a:solidFill>
                  <a:srgbClr val="FF0000"/>
                </a:solidFill>
              </a:rPr>
              <a:t>You’re traveling on a country road and are between radio </a:t>
            </a:r>
            <a:r>
              <a:rPr lang="en-US" sz="3400" dirty="0" smtClean="0">
                <a:solidFill>
                  <a:srgbClr val="FF0000"/>
                </a:solidFill>
              </a:rPr>
              <a:t>stations</a:t>
            </a:r>
          </a:p>
          <a:p>
            <a:pPr lvl="1">
              <a:buClr>
                <a:schemeClr val="hlink"/>
              </a:buClr>
              <a:buSzPct val="120000"/>
              <a:buFont typeface="Wingdings" pitchFamily="2" charset="2"/>
              <a:buChar char="§"/>
            </a:pPr>
            <a:endParaRPr lang="en-US" sz="1200" dirty="0">
              <a:solidFill>
                <a:srgbClr val="FF0000"/>
              </a:solidFill>
            </a:endParaRPr>
          </a:p>
          <a:p>
            <a:pPr lvl="1">
              <a:buClr>
                <a:schemeClr val="hlink"/>
              </a:buClr>
              <a:buSzPct val="120000"/>
              <a:buFont typeface="Wingdings" pitchFamily="2" charset="2"/>
              <a:buChar char="§"/>
            </a:pPr>
            <a:endParaRPr lang="en-US" sz="400" dirty="0"/>
          </a:p>
          <a:p>
            <a:pPr lvl="1">
              <a:buClr>
                <a:schemeClr val="hlink"/>
              </a:buClr>
              <a:buSzPct val="120000"/>
              <a:buFont typeface="Wingdings" pitchFamily="2" charset="2"/>
              <a:buChar char="§"/>
            </a:pPr>
            <a:r>
              <a:rPr lang="en-US" sz="3400" dirty="0"/>
              <a:t> </a:t>
            </a:r>
            <a:r>
              <a:rPr lang="en-US" sz="3400" dirty="0" smtClean="0"/>
              <a:t>A computer buffering. We take forever to load and play because we are doing a lot of starting and stopping.  Output stunted! </a:t>
            </a:r>
          </a:p>
          <a:p>
            <a:pPr lvl="1">
              <a:buClr>
                <a:schemeClr val="hlink"/>
              </a:buClr>
              <a:buSzPct val="120000"/>
              <a:buFont typeface="Wingdings" pitchFamily="2" charset="2"/>
              <a:buChar char="§"/>
            </a:pPr>
            <a:endParaRPr lang="en-US" sz="400" dirty="0" smtClean="0"/>
          </a:p>
          <a:p>
            <a:pPr lvl="1">
              <a:buClr>
                <a:schemeClr val="hlink"/>
              </a:buClr>
              <a:buSzPct val="120000"/>
              <a:buFont typeface="Wingdings" pitchFamily="2" charset="2"/>
              <a:buChar char="§"/>
            </a:pPr>
            <a:endParaRPr lang="en-US" sz="1200" dirty="0" smtClean="0"/>
          </a:p>
          <a:p>
            <a:pPr lvl="1">
              <a:buClr>
                <a:schemeClr val="hlink"/>
              </a:buClr>
              <a:buSzPct val="120000"/>
              <a:buFont typeface="Wingdings" pitchFamily="2" charset="2"/>
              <a:buChar char="§"/>
            </a:pPr>
            <a:r>
              <a:rPr lang="en-US" sz="3400" dirty="0" smtClean="0">
                <a:solidFill>
                  <a:srgbClr val="FF0000"/>
                </a:solidFill>
              </a:rPr>
              <a:t> An </a:t>
            </a:r>
            <a:r>
              <a:rPr lang="en-US" sz="3400" dirty="0">
                <a:solidFill>
                  <a:srgbClr val="FF0000"/>
                </a:solidFill>
              </a:rPr>
              <a:t>inability to </a:t>
            </a:r>
            <a:r>
              <a:rPr lang="en-US" sz="3400" dirty="0" smtClean="0">
                <a:solidFill>
                  <a:srgbClr val="FF0000"/>
                </a:solidFill>
              </a:rPr>
              <a:t>learn</a:t>
            </a:r>
            <a:endParaRPr lang="en-US" sz="3400" dirty="0">
              <a:solidFill>
                <a:srgbClr val="FF0000"/>
              </a:solidFill>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838200"/>
            <a:ext cx="8229600" cy="1143000"/>
          </a:xfrm>
        </p:spPr>
        <p:txBody>
          <a:bodyPr/>
          <a:lstStyle/>
          <a:p>
            <a:r>
              <a:rPr lang="en-US" sz="4800" b="1" dirty="0" smtClean="0">
                <a:solidFill>
                  <a:srgbClr val="FFFF00"/>
                </a:solidFill>
              </a:rPr>
              <a:t>“</a:t>
            </a:r>
            <a:r>
              <a:rPr lang="en-US" sz="4800" b="1" dirty="0" err="1" smtClean="0">
                <a:solidFill>
                  <a:srgbClr val="FFFF00"/>
                </a:solidFill>
              </a:rPr>
              <a:t>ADDled</a:t>
            </a:r>
            <a:r>
              <a:rPr lang="en-US" sz="4800" b="1" dirty="0" smtClean="0">
                <a:solidFill>
                  <a:srgbClr val="FFFF00"/>
                </a:solidFill>
              </a:rPr>
              <a:t> ACTIVITIES”</a:t>
            </a:r>
            <a:endParaRPr lang="en-US" sz="4800" b="1" dirty="0">
              <a:solidFill>
                <a:srgbClr val="FFFF00"/>
              </a:solidFill>
            </a:endParaRPr>
          </a:p>
        </p:txBody>
      </p:sp>
      <p:sp>
        <p:nvSpPr>
          <p:cNvPr id="6" name="Content Placeholder 5"/>
          <p:cNvSpPr>
            <a:spLocks noGrp="1"/>
          </p:cNvSpPr>
          <p:nvPr>
            <p:ph idx="1"/>
          </p:nvPr>
        </p:nvSpPr>
        <p:spPr>
          <a:xfrm>
            <a:off x="457200" y="2590800"/>
            <a:ext cx="8229600" cy="2743200"/>
          </a:xfrm>
        </p:spPr>
        <p:txBody>
          <a:bodyPr/>
          <a:lstStyle/>
          <a:p>
            <a:pPr algn="ctr"/>
            <a:r>
              <a:rPr lang="en-US" sz="4500" dirty="0" smtClean="0"/>
              <a:t> UPCHUCK</a:t>
            </a:r>
          </a:p>
          <a:p>
            <a:pPr algn="ctr"/>
            <a:endParaRPr lang="en-US" sz="4500" dirty="0" smtClean="0"/>
          </a:p>
          <a:p>
            <a:pPr algn="ctr"/>
            <a:r>
              <a:rPr lang="en-US" sz="4500" dirty="0" smtClean="0"/>
              <a:t> GROUP JUGGLE </a:t>
            </a:r>
          </a:p>
          <a:p>
            <a:pPr algn="ctr"/>
            <a:endParaRPr lang="en-US" sz="45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4"/>
          <p:cNvSpPr>
            <a:spLocks noGrp="1" noChangeArrowheads="1"/>
          </p:cNvSpPr>
          <p:nvPr>
            <p:ph type="title"/>
          </p:nvPr>
        </p:nvSpPr>
        <p:spPr>
          <a:xfrm>
            <a:off x="533400" y="152400"/>
            <a:ext cx="8229600" cy="838200"/>
          </a:xfrm>
        </p:spPr>
        <p:txBody>
          <a:bodyPr/>
          <a:lstStyle/>
          <a:p>
            <a:r>
              <a:rPr lang="en-US" sz="2400" b="1" dirty="0" smtClean="0">
                <a:solidFill>
                  <a:srgbClr val="FFFF66"/>
                </a:solidFill>
              </a:rPr>
              <a:t>ADD AT A GLANCE: NEW VIEW </a:t>
            </a:r>
            <a:r>
              <a:rPr lang="en-US" sz="2400" b="1" dirty="0" smtClean="0">
                <a:solidFill>
                  <a:srgbClr val="FF0000"/>
                </a:solidFill>
              </a:rPr>
              <a:t>(</a:t>
            </a:r>
            <a:r>
              <a:rPr lang="en-US" sz="2400" b="1" dirty="0" smtClean="0">
                <a:solidFill>
                  <a:srgbClr val="FF0000"/>
                </a:solidFill>
              </a:rPr>
              <a:t>h</a:t>
            </a:r>
            <a:r>
              <a:rPr lang="en-US" sz="2400" b="1" dirty="0" smtClean="0">
                <a:solidFill>
                  <a:srgbClr val="FF0000"/>
                </a:solidFill>
              </a:rPr>
              <a:t>andout 5)</a:t>
            </a:r>
            <a:r>
              <a:rPr lang="en-US" sz="2400" b="1" dirty="0">
                <a:solidFill>
                  <a:srgbClr val="FF0000"/>
                </a:solidFill>
              </a:rPr>
              <a:t/>
            </a:r>
            <a:br>
              <a:rPr lang="en-US" sz="2400" b="1" dirty="0">
                <a:solidFill>
                  <a:srgbClr val="FF0000"/>
                </a:solidFill>
              </a:rPr>
            </a:br>
            <a:r>
              <a:rPr lang="en-US" sz="1600" dirty="0"/>
              <a:t>Adapted by </a:t>
            </a:r>
            <a:r>
              <a:rPr lang="en-US" sz="1600" i="1" dirty="0"/>
              <a:t>ADD: A Different Perception</a:t>
            </a:r>
            <a:r>
              <a:rPr lang="en-US" sz="1600" dirty="0"/>
              <a:t> (Thom Hartmann)</a:t>
            </a:r>
            <a:endParaRPr lang="en-US" dirty="0"/>
          </a:p>
        </p:txBody>
      </p:sp>
      <p:sp>
        <p:nvSpPr>
          <p:cNvPr id="73733" name="Rectangle 5"/>
          <p:cNvSpPr>
            <a:spLocks noGrp="1" noChangeArrowheads="1"/>
          </p:cNvSpPr>
          <p:nvPr>
            <p:ph type="body" sz="half" idx="1"/>
          </p:nvPr>
        </p:nvSpPr>
        <p:spPr>
          <a:xfrm>
            <a:off x="0" y="1219200"/>
            <a:ext cx="4419600" cy="4525963"/>
          </a:xfrm>
        </p:spPr>
        <p:txBody>
          <a:bodyPr/>
          <a:lstStyle/>
          <a:p>
            <a:pPr>
              <a:lnSpc>
                <a:spcPct val="80000"/>
              </a:lnSpc>
              <a:buFont typeface="Wingdings" pitchFamily="2" charset="2"/>
              <a:buNone/>
            </a:pPr>
            <a:r>
              <a:rPr lang="en-US" sz="1800" dirty="0"/>
              <a:t>                </a:t>
            </a:r>
            <a:r>
              <a:rPr lang="en-US" sz="1800" dirty="0" smtClean="0"/>
              <a:t>   </a:t>
            </a:r>
            <a:r>
              <a:rPr lang="en-US" sz="1800" u="sng" dirty="0" smtClean="0"/>
              <a:t>LOOKS LIKE</a:t>
            </a:r>
            <a:r>
              <a:rPr lang="en-US" sz="1800" dirty="0" smtClean="0"/>
              <a:t>	</a:t>
            </a:r>
            <a:r>
              <a:rPr lang="en-US" sz="1800" dirty="0"/>
              <a:t>			</a:t>
            </a:r>
            <a:r>
              <a:rPr lang="en-US" sz="1800" i="1" dirty="0"/>
              <a:t>	</a:t>
            </a:r>
          </a:p>
          <a:p>
            <a:pPr>
              <a:lnSpc>
                <a:spcPct val="80000"/>
              </a:lnSpc>
              <a:buFont typeface="Wingdings" pitchFamily="2" charset="2"/>
              <a:buNone/>
            </a:pPr>
            <a:r>
              <a:rPr lang="en-US" sz="1800" dirty="0"/>
              <a:t>“Distractible”……………………………......				</a:t>
            </a:r>
          </a:p>
          <a:p>
            <a:pPr>
              <a:lnSpc>
                <a:spcPct val="80000"/>
              </a:lnSpc>
              <a:buFont typeface="Wingdings" pitchFamily="2" charset="2"/>
              <a:buNone/>
            </a:pPr>
            <a:r>
              <a:rPr lang="en-US" sz="1800" dirty="0"/>
              <a:t>“Short attention span”…………………….				</a:t>
            </a:r>
          </a:p>
          <a:p>
            <a:pPr>
              <a:lnSpc>
                <a:spcPct val="80000"/>
              </a:lnSpc>
              <a:buFont typeface="Wingdings" pitchFamily="2" charset="2"/>
              <a:buNone/>
            </a:pPr>
            <a:endParaRPr lang="en-US" sz="1800" dirty="0"/>
          </a:p>
          <a:p>
            <a:pPr>
              <a:lnSpc>
                <a:spcPct val="80000"/>
              </a:lnSpc>
              <a:buFont typeface="Wingdings" pitchFamily="2" charset="2"/>
              <a:buNone/>
            </a:pPr>
            <a:r>
              <a:rPr lang="en-US" sz="1800" dirty="0"/>
              <a:t>“Poor planner”, “</a:t>
            </a:r>
            <a:r>
              <a:rPr lang="en-US" sz="1800" dirty="0" err="1"/>
              <a:t>disorganized”,“impulsive</a:t>
            </a:r>
            <a:r>
              <a:rPr lang="en-US" sz="1800" dirty="0"/>
              <a:t>”……………			</a:t>
            </a:r>
          </a:p>
          <a:p>
            <a:pPr>
              <a:lnSpc>
                <a:spcPct val="80000"/>
              </a:lnSpc>
              <a:buFont typeface="Wingdings" pitchFamily="2" charset="2"/>
              <a:buNone/>
            </a:pPr>
            <a:r>
              <a:rPr lang="en-US" sz="1800" dirty="0"/>
              <a:t>“Impatient”…………………………………							</a:t>
            </a:r>
          </a:p>
          <a:p>
            <a:pPr>
              <a:lnSpc>
                <a:spcPct val="80000"/>
              </a:lnSpc>
              <a:buFont typeface="Wingdings" pitchFamily="2" charset="2"/>
              <a:buNone/>
            </a:pPr>
            <a:r>
              <a:rPr lang="en-US" sz="1800" dirty="0"/>
              <a:t>“Difficulty following directions”……………		</a:t>
            </a:r>
          </a:p>
          <a:p>
            <a:pPr>
              <a:lnSpc>
                <a:spcPct val="80000"/>
              </a:lnSpc>
              <a:buFont typeface="Wingdings" pitchFamily="2" charset="2"/>
              <a:buNone/>
            </a:pPr>
            <a:r>
              <a:rPr lang="en-US" sz="1800" dirty="0"/>
              <a:t>“Daydreamer”……………………………… 				</a:t>
            </a:r>
          </a:p>
          <a:p>
            <a:pPr>
              <a:lnSpc>
                <a:spcPct val="80000"/>
              </a:lnSpc>
              <a:buFont typeface="Wingdings" pitchFamily="2" charset="2"/>
              <a:buNone/>
            </a:pPr>
            <a:endParaRPr lang="en-US" sz="1800" dirty="0"/>
          </a:p>
          <a:p>
            <a:pPr>
              <a:lnSpc>
                <a:spcPct val="80000"/>
              </a:lnSpc>
              <a:buFont typeface="Wingdings" pitchFamily="2" charset="2"/>
              <a:buNone/>
            </a:pPr>
            <a:r>
              <a:rPr lang="en-US" sz="1800" dirty="0"/>
              <a:t>“Acts without considering consequences”...................................			</a:t>
            </a:r>
          </a:p>
          <a:p>
            <a:pPr>
              <a:lnSpc>
                <a:spcPct val="80000"/>
              </a:lnSpc>
              <a:buFont typeface="Wingdings" pitchFamily="2" charset="2"/>
              <a:buNone/>
            </a:pPr>
            <a:r>
              <a:rPr lang="en-US" sz="1800" dirty="0"/>
              <a:t>“Lacks social graces” ……………………...		</a:t>
            </a:r>
          </a:p>
        </p:txBody>
      </p:sp>
      <p:sp>
        <p:nvSpPr>
          <p:cNvPr id="73734" name="Rectangle 6"/>
          <p:cNvSpPr>
            <a:spLocks noGrp="1" noChangeArrowheads="1"/>
          </p:cNvSpPr>
          <p:nvPr>
            <p:ph type="body" sz="half" idx="2"/>
          </p:nvPr>
        </p:nvSpPr>
        <p:spPr>
          <a:xfrm>
            <a:off x="4343400" y="1143000"/>
            <a:ext cx="4800600" cy="4525963"/>
          </a:xfrm>
        </p:spPr>
        <p:txBody>
          <a:bodyPr/>
          <a:lstStyle/>
          <a:p>
            <a:pPr>
              <a:lnSpc>
                <a:spcPct val="80000"/>
              </a:lnSpc>
              <a:buFont typeface="Wingdings" pitchFamily="2" charset="2"/>
              <a:buNone/>
            </a:pPr>
            <a:r>
              <a:rPr lang="en-US" sz="1600" dirty="0"/>
              <a:t>                     </a:t>
            </a:r>
            <a:r>
              <a:rPr lang="en-US" sz="1800" u="sng" dirty="0"/>
              <a:t>FEELS LIKE</a:t>
            </a:r>
          </a:p>
          <a:p>
            <a:pPr>
              <a:lnSpc>
                <a:spcPct val="80000"/>
              </a:lnSpc>
              <a:buFont typeface="Wingdings" pitchFamily="2" charset="2"/>
              <a:buNone/>
            </a:pPr>
            <a:endParaRPr lang="en-US" sz="1800" dirty="0"/>
          </a:p>
          <a:p>
            <a:pPr>
              <a:lnSpc>
                <a:spcPct val="80000"/>
              </a:lnSpc>
              <a:buFont typeface="Wingdings" pitchFamily="2" charset="2"/>
              <a:buNone/>
            </a:pPr>
            <a:r>
              <a:rPr lang="en-US" sz="1600" dirty="0">
                <a:solidFill>
                  <a:srgbClr val="7030A0"/>
                </a:solidFill>
              </a:rPr>
              <a:t>Response ready; experience seeking, </a:t>
            </a:r>
            <a:r>
              <a:rPr lang="en-US" sz="1600" dirty="0"/>
              <a:t>alert. Constantly monitoring the environment</a:t>
            </a:r>
          </a:p>
          <a:p>
            <a:pPr>
              <a:lnSpc>
                <a:spcPct val="80000"/>
              </a:lnSpc>
              <a:buFont typeface="Wingdings" pitchFamily="2" charset="2"/>
              <a:buNone/>
            </a:pPr>
            <a:endParaRPr lang="en-US" sz="1600" dirty="0"/>
          </a:p>
          <a:p>
            <a:pPr>
              <a:lnSpc>
                <a:spcPct val="80000"/>
              </a:lnSpc>
              <a:buFont typeface="Wingdings" pitchFamily="2" charset="2"/>
              <a:buNone/>
            </a:pPr>
            <a:r>
              <a:rPr lang="en-US" sz="1600" dirty="0"/>
              <a:t>Able to throw themselves into the chase at a moment’s notice</a:t>
            </a:r>
          </a:p>
          <a:p>
            <a:pPr>
              <a:lnSpc>
                <a:spcPct val="80000"/>
              </a:lnSpc>
              <a:buFont typeface="Wingdings" pitchFamily="2" charset="2"/>
              <a:buNone/>
            </a:pPr>
            <a:endParaRPr lang="en-US" sz="1600" dirty="0"/>
          </a:p>
          <a:p>
            <a:pPr>
              <a:lnSpc>
                <a:spcPct val="80000"/>
              </a:lnSpc>
              <a:buFont typeface="Wingdings" pitchFamily="2" charset="2"/>
              <a:buNone/>
            </a:pPr>
            <a:endParaRPr lang="en-US" sz="1600" dirty="0"/>
          </a:p>
          <a:p>
            <a:pPr>
              <a:lnSpc>
                <a:spcPct val="80000"/>
              </a:lnSpc>
              <a:buFont typeface="Wingdings" pitchFamily="2" charset="2"/>
              <a:buNone/>
            </a:pPr>
            <a:r>
              <a:rPr lang="en-US" sz="1600" dirty="0"/>
              <a:t>Flexible; ready to change strategy quickly</a:t>
            </a:r>
          </a:p>
          <a:p>
            <a:pPr>
              <a:lnSpc>
                <a:spcPct val="80000"/>
              </a:lnSpc>
              <a:buFont typeface="Wingdings" pitchFamily="2" charset="2"/>
              <a:buNone/>
            </a:pPr>
            <a:endParaRPr lang="en-US" sz="1600" dirty="0"/>
          </a:p>
          <a:p>
            <a:pPr>
              <a:lnSpc>
                <a:spcPct val="80000"/>
              </a:lnSpc>
              <a:buFont typeface="Wingdings" pitchFamily="2" charset="2"/>
              <a:buNone/>
            </a:pPr>
            <a:r>
              <a:rPr lang="en-US" sz="1600" dirty="0"/>
              <a:t>Results oriented.  Acutely aware of whether goal is getting closer </a:t>
            </a:r>
            <a:r>
              <a:rPr lang="en-US" sz="1600" i="1" dirty="0"/>
              <a:t>now</a:t>
            </a:r>
          </a:p>
          <a:p>
            <a:pPr>
              <a:lnSpc>
                <a:spcPct val="80000"/>
              </a:lnSpc>
              <a:buFont typeface="Wingdings" pitchFamily="2" charset="2"/>
              <a:buNone/>
            </a:pPr>
            <a:endParaRPr lang="en-US" sz="1600" dirty="0"/>
          </a:p>
          <a:p>
            <a:pPr>
              <a:lnSpc>
                <a:spcPct val="80000"/>
              </a:lnSpc>
              <a:buFont typeface="Wingdings" pitchFamily="2" charset="2"/>
              <a:buNone/>
            </a:pPr>
            <a:r>
              <a:rPr lang="en-US" sz="1600" dirty="0"/>
              <a:t>Independent</a:t>
            </a:r>
          </a:p>
          <a:p>
            <a:pPr>
              <a:lnSpc>
                <a:spcPct val="80000"/>
              </a:lnSpc>
              <a:buFont typeface="Wingdings" pitchFamily="2" charset="2"/>
              <a:buNone/>
            </a:pPr>
            <a:endParaRPr lang="en-US" sz="1600" dirty="0"/>
          </a:p>
          <a:p>
            <a:pPr>
              <a:lnSpc>
                <a:spcPct val="80000"/>
              </a:lnSpc>
              <a:buFont typeface="Wingdings" pitchFamily="2" charset="2"/>
              <a:buNone/>
            </a:pPr>
            <a:r>
              <a:rPr lang="en-US" sz="1600" dirty="0"/>
              <a:t>Bored by mundane tasks; busy following through with tangent pursuits</a:t>
            </a:r>
          </a:p>
          <a:p>
            <a:pPr>
              <a:lnSpc>
                <a:spcPct val="80000"/>
              </a:lnSpc>
              <a:buFont typeface="Wingdings" pitchFamily="2" charset="2"/>
              <a:buNone/>
            </a:pPr>
            <a:endParaRPr lang="en-US" sz="1600" dirty="0"/>
          </a:p>
          <a:p>
            <a:pPr>
              <a:lnSpc>
                <a:spcPct val="80000"/>
              </a:lnSpc>
              <a:buFont typeface="Wingdings" pitchFamily="2" charset="2"/>
              <a:buNone/>
            </a:pPr>
            <a:endParaRPr lang="en-US" sz="1600" dirty="0"/>
          </a:p>
          <a:p>
            <a:pPr>
              <a:lnSpc>
                <a:spcPct val="80000"/>
              </a:lnSpc>
              <a:buFont typeface="Wingdings" pitchFamily="2" charset="2"/>
              <a:buNone/>
            </a:pPr>
            <a:r>
              <a:rPr lang="en-US" sz="1600" dirty="0"/>
              <a:t>Willing and able to take risks &amp; face danger</a:t>
            </a:r>
          </a:p>
          <a:p>
            <a:pPr>
              <a:lnSpc>
                <a:spcPct val="80000"/>
              </a:lnSpc>
            </a:pPr>
            <a:endParaRPr lang="en-US" sz="1600" dirty="0"/>
          </a:p>
          <a:p>
            <a:pPr>
              <a:lnSpc>
                <a:spcPct val="80000"/>
              </a:lnSpc>
              <a:buFont typeface="Wingdings" pitchFamily="2" charset="2"/>
              <a:buNone/>
            </a:pPr>
            <a:r>
              <a:rPr lang="en-US" sz="1600" dirty="0"/>
              <a:t>“No time for niceties when there are decisions to be made”</a:t>
            </a:r>
          </a:p>
          <a:p>
            <a:pPr>
              <a:lnSpc>
                <a:spcPct val="80000"/>
              </a:lnSpc>
            </a:pPr>
            <a:endParaRPr lang="en-US" sz="1600"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152400"/>
            <a:ext cx="8229600" cy="685800"/>
          </a:xfrm>
        </p:spPr>
        <p:txBody>
          <a:bodyPr/>
          <a:lstStyle/>
          <a:p>
            <a:r>
              <a:rPr lang="en-US" sz="4000" b="1" dirty="0">
                <a:solidFill>
                  <a:srgbClr val="FFFF66"/>
                </a:solidFill>
              </a:rPr>
              <a:t>Detecting ADD</a:t>
            </a:r>
          </a:p>
        </p:txBody>
      </p:sp>
      <p:sp>
        <p:nvSpPr>
          <p:cNvPr id="44035" name="Rectangle 3"/>
          <p:cNvSpPr>
            <a:spLocks noGrp="1" noChangeArrowheads="1"/>
          </p:cNvSpPr>
          <p:nvPr>
            <p:ph type="body" sz="half" idx="1"/>
          </p:nvPr>
        </p:nvSpPr>
        <p:spPr>
          <a:xfrm>
            <a:off x="228600" y="1676400"/>
            <a:ext cx="4572000" cy="3581400"/>
          </a:xfrm>
        </p:spPr>
        <p:txBody>
          <a:bodyPr/>
          <a:lstStyle/>
          <a:p>
            <a:pPr marL="609600" indent="-609600"/>
            <a:r>
              <a:rPr lang="en-US" dirty="0"/>
              <a:t>“Absentmindedness”</a:t>
            </a:r>
          </a:p>
          <a:p>
            <a:pPr marL="609600" indent="-609600"/>
            <a:r>
              <a:rPr lang="en-US" dirty="0"/>
              <a:t>Quick to anger</a:t>
            </a:r>
          </a:p>
          <a:p>
            <a:pPr marL="609600" indent="-609600"/>
            <a:r>
              <a:rPr lang="en-US" dirty="0"/>
              <a:t>Switches topics often</a:t>
            </a:r>
          </a:p>
          <a:p>
            <a:pPr marL="609600" indent="-609600"/>
            <a:r>
              <a:rPr lang="en-US" dirty="0"/>
              <a:t>Unfinished sentences</a:t>
            </a:r>
          </a:p>
          <a:p>
            <a:pPr marL="609600" indent="-609600"/>
            <a:r>
              <a:rPr lang="en-US" dirty="0"/>
              <a:t>Excessive Talking and </a:t>
            </a:r>
            <a:r>
              <a:rPr lang="en-US" dirty="0" smtClean="0"/>
              <a:t>Interrupting</a:t>
            </a:r>
          </a:p>
          <a:p>
            <a:pPr marL="609600" indent="-609600"/>
            <a:r>
              <a:rPr lang="en-US" dirty="0" smtClean="0"/>
              <a:t>Lateness</a:t>
            </a:r>
            <a:endParaRPr lang="en-US" dirty="0"/>
          </a:p>
        </p:txBody>
      </p:sp>
      <p:sp>
        <p:nvSpPr>
          <p:cNvPr id="44036" name="Rectangle 4"/>
          <p:cNvSpPr>
            <a:spLocks noGrp="1" noChangeArrowheads="1"/>
          </p:cNvSpPr>
          <p:nvPr>
            <p:ph type="body" sz="half" idx="2"/>
          </p:nvPr>
        </p:nvSpPr>
        <p:spPr>
          <a:xfrm>
            <a:off x="5029200" y="1676400"/>
            <a:ext cx="3657600" cy="3657600"/>
          </a:xfrm>
        </p:spPr>
        <p:txBody>
          <a:bodyPr/>
          <a:lstStyle/>
          <a:p>
            <a:pPr>
              <a:lnSpc>
                <a:spcPct val="90000"/>
              </a:lnSpc>
            </a:pPr>
            <a:r>
              <a:rPr lang="en-US" dirty="0"/>
              <a:t> Eye Scanning</a:t>
            </a:r>
          </a:p>
          <a:p>
            <a:pPr>
              <a:lnSpc>
                <a:spcPct val="90000"/>
              </a:lnSpc>
            </a:pPr>
            <a:r>
              <a:rPr lang="en-US" dirty="0"/>
              <a:t> Toy Distracter </a:t>
            </a:r>
          </a:p>
          <a:p>
            <a:pPr>
              <a:lnSpc>
                <a:spcPct val="90000"/>
              </a:lnSpc>
            </a:pPr>
            <a:r>
              <a:rPr lang="en-US" dirty="0"/>
              <a:t> 5 Minute Check</a:t>
            </a:r>
          </a:p>
          <a:p>
            <a:pPr>
              <a:lnSpc>
                <a:spcPct val="90000"/>
              </a:lnSpc>
            </a:pPr>
            <a:r>
              <a:rPr lang="en-US" dirty="0"/>
              <a:t> </a:t>
            </a:r>
            <a:r>
              <a:rPr lang="en-US" dirty="0" smtClean="0"/>
              <a:t>Losing / Misplacing                     </a:t>
            </a:r>
            <a:endParaRPr lang="en-US" dirty="0"/>
          </a:p>
          <a:p>
            <a:pPr>
              <a:lnSpc>
                <a:spcPct val="90000"/>
              </a:lnSpc>
            </a:pPr>
            <a:r>
              <a:rPr lang="en-US" dirty="0"/>
              <a:t> Needs rocking or        </a:t>
            </a:r>
          </a:p>
          <a:p>
            <a:pPr>
              <a:lnSpc>
                <a:spcPct val="90000"/>
              </a:lnSpc>
              <a:buSzPct val="130000"/>
              <a:buFontTx/>
              <a:buNone/>
            </a:pPr>
            <a:r>
              <a:rPr lang="en-US" dirty="0"/>
              <a:t>    motion to sleep</a:t>
            </a:r>
          </a:p>
          <a:p>
            <a:pPr>
              <a:lnSpc>
                <a:spcPct val="90000"/>
              </a:lnSpc>
              <a:buClr>
                <a:srgbClr val="EB0531"/>
              </a:buClr>
              <a:buSzPct val="175000"/>
              <a:buFont typeface="Wingdings" pitchFamily="2" charset="2"/>
              <a:buChar char="§"/>
            </a:pPr>
            <a:r>
              <a:rPr lang="en-US" dirty="0"/>
              <a:t> Mental </a:t>
            </a:r>
            <a:r>
              <a:rPr lang="en-US" dirty="0" smtClean="0"/>
              <a:t>counting</a:t>
            </a:r>
          </a:p>
          <a:p>
            <a:pPr>
              <a:lnSpc>
                <a:spcPct val="90000"/>
              </a:lnSpc>
              <a:buClr>
                <a:srgbClr val="EB0531"/>
              </a:buClr>
              <a:buSzPct val="175000"/>
              <a:buFont typeface="Wingdings" pitchFamily="2" charset="2"/>
              <a:buChar char="§"/>
            </a:pPr>
            <a:r>
              <a:rPr lang="en-US" dirty="0" smtClean="0"/>
              <a:t> Multi-tasking</a:t>
            </a:r>
            <a:endParaRPr lang="en-US" dirty="0"/>
          </a:p>
          <a:p>
            <a:pPr>
              <a:lnSpc>
                <a:spcPct val="90000"/>
              </a:lnSpc>
              <a:buSzPct val="130000"/>
              <a:buFontTx/>
              <a:buNone/>
            </a:pPr>
            <a:endParaRPr lang="en-US" sz="2000" dirty="0"/>
          </a:p>
          <a:p>
            <a:pPr>
              <a:lnSpc>
                <a:spcPct val="90000"/>
              </a:lnSpc>
              <a:buFont typeface="Wingdings" pitchFamily="2" charset="2"/>
              <a:buNone/>
            </a:pPr>
            <a:endParaRPr lang="en-US" sz="2000" dirty="0"/>
          </a:p>
        </p:txBody>
      </p:sp>
      <p:sp>
        <p:nvSpPr>
          <p:cNvPr id="44037" name="Text Box 5"/>
          <p:cNvSpPr txBox="1">
            <a:spLocks noChangeArrowheads="1"/>
          </p:cNvSpPr>
          <p:nvPr/>
        </p:nvSpPr>
        <p:spPr bwMode="auto">
          <a:xfrm>
            <a:off x="457200" y="5638800"/>
            <a:ext cx="8229600" cy="946150"/>
          </a:xfrm>
          <a:prstGeom prst="rect">
            <a:avLst/>
          </a:prstGeom>
          <a:noFill/>
          <a:ln w="9525">
            <a:noFill/>
            <a:miter lim="800000"/>
            <a:headEnd/>
            <a:tailEnd/>
          </a:ln>
          <a:effectLst/>
        </p:spPr>
        <p:txBody>
          <a:bodyPr>
            <a:spAutoFit/>
          </a:bodyPr>
          <a:lstStyle/>
          <a:p>
            <a:pPr algn="ctr">
              <a:buClr>
                <a:srgbClr val="EB0531"/>
              </a:buClr>
              <a:buSzPct val="130000"/>
              <a:buFont typeface="Wingdings" pitchFamily="2" charset="2"/>
              <a:buChar char="³"/>
            </a:pPr>
            <a:r>
              <a:rPr lang="en-US" sz="2800" dirty="0">
                <a:effectLst>
                  <a:outerShdw blurRad="38100" dist="38100" dir="2700000" algn="tl">
                    <a:srgbClr val="000000"/>
                  </a:outerShdw>
                </a:effectLst>
              </a:rPr>
              <a:t>  Erratic testing scores and grades, gap between performance and verbal IQ</a:t>
            </a:r>
          </a:p>
        </p:txBody>
      </p:sp>
      <p:sp>
        <p:nvSpPr>
          <p:cNvPr id="44038" name="Text Box 6"/>
          <p:cNvSpPr txBox="1">
            <a:spLocks noChangeArrowheads="1"/>
          </p:cNvSpPr>
          <p:nvPr/>
        </p:nvSpPr>
        <p:spPr bwMode="auto">
          <a:xfrm>
            <a:off x="1219200" y="5715000"/>
            <a:ext cx="6019800" cy="366713"/>
          </a:xfrm>
          <a:prstGeom prst="rect">
            <a:avLst/>
          </a:prstGeom>
          <a:noFill/>
          <a:ln w="9525">
            <a:noFill/>
            <a:miter lim="800000"/>
            <a:headEnd/>
            <a:tailEnd/>
          </a:ln>
          <a:effectLst/>
        </p:spPr>
        <p:txBody>
          <a:bodyPr>
            <a:spAutoFit/>
          </a:bodyPr>
          <a:lstStyle/>
          <a:p>
            <a:endParaRPr lang="en-US"/>
          </a:p>
        </p:txBody>
      </p:sp>
      <p:sp>
        <p:nvSpPr>
          <p:cNvPr id="44039" name="Text Box 7"/>
          <p:cNvSpPr txBox="1">
            <a:spLocks noChangeArrowheads="1"/>
          </p:cNvSpPr>
          <p:nvPr/>
        </p:nvSpPr>
        <p:spPr bwMode="auto">
          <a:xfrm>
            <a:off x="1143000" y="990600"/>
            <a:ext cx="7162800" cy="366713"/>
          </a:xfrm>
          <a:prstGeom prst="rect">
            <a:avLst/>
          </a:prstGeom>
          <a:noFill/>
          <a:ln w="9525">
            <a:noFill/>
            <a:miter lim="800000"/>
            <a:headEnd/>
            <a:tailEnd/>
          </a:ln>
          <a:effectLst/>
        </p:spPr>
        <p:txBody>
          <a:bodyPr wrap="square">
            <a:spAutoFit/>
          </a:bodyPr>
          <a:lstStyle/>
          <a:p>
            <a:r>
              <a:rPr lang="en-US" dirty="0" smtClean="0">
                <a:solidFill>
                  <a:srgbClr val="FFFF00"/>
                </a:solidFill>
              </a:rPr>
              <a:t>THE OBVIOUS	                                THE NOT-SO OBVIOUS</a:t>
            </a:r>
            <a:endParaRPr lang="en-US" dirty="0">
              <a:solidFill>
                <a:srgbClr val="FFFF00"/>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0" y="152400"/>
            <a:ext cx="9144000" cy="1143000"/>
          </a:xfrm>
        </p:spPr>
        <p:txBody>
          <a:bodyPr/>
          <a:lstStyle/>
          <a:p>
            <a:r>
              <a:rPr lang="en-US" sz="4000" b="1" dirty="0">
                <a:solidFill>
                  <a:srgbClr val="FFFF66"/>
                </a:solidFill>
              </a:rPr>
              <a:t>What to do if detected depends on</a:t>
            </a:r>
          </a:p>
        </p:txBody>
      </p:sp>
      <p:sp>
        <p:nvSpPr>
          <p:cNvPr id="45059" name="Rectangle 3"/>
          <p:cNvSpPr>
            <a:spLocks noGrp="1" noChangeArrowheads="1"/>
          </p:cNvSpPr>
          <p:nvPr>
            <p:ph type="body" idx="1"/>
          </p:nvPr>
        </p:nvSpPr>
        <p:spPr>
          <a:xfrm>
            <a:off x="304800" y="1524000"/>
            <a:ext cx="8153400" cy="5334000"/>
          </a:xfrm>
        </p:spPr>
        <p:txBody>
          <a:bodyPr/>
          <a:lstStyle/>
          <a:p>
            <a:pPr marL="609600" indent="-609600" algn="ctr">
              <a:lnSpc>
                <a:spcPct val="90000"/>
              </a:lnSpc>
              <a:buClr>
                <a:srgbClr val="FFFF66"/>
              </a:buClr>
              <a:buSzTx/>
            </a:pPr>
            <a:r>
              <a:rPr lang="en-US" sz="3600" dirty="0"/>
              <a:t>Severity </a:t>
            </a:r>
          </a:p>
          <a:p>
            <a:pPr marL="609600" indent="-609600" algn="ctr">
              <a:lnSpc>
                <a:spcPct val="90000"/>
              </a:lnSpc>
              <a:buClr>
                <a:schemeClr val="tx2"/>
              </a:buClr>
              <a:buSzTx/>
            </a:pPr>
            <a:endParaRPr lang="en-US" sz="3300" dirty="0"/>
          </a:p>
          <a:p>
            <a:pPr marL="609600" indent="-609600" algn="ctr">
              <a:lnSpc>
                <a:spcPct val="90000"/>
              </a:lnSpc>
              <a:buClr>
                <a:srgbClr val="FFFF66"/>
              </a:buClr>
              <a:buSzTx/>
            </a:pPr>
            <a:r>
              <a:rPr lang="en-US" sz="3600" dirty="0"/>
              <a:t>Age </a:t>
            </a:r>
          </a:p>
          <a:p>
            <a:pPr marL="609600" indent="-609600" algn="ctr">
              <a:lnSpc>
                <a:spcPct val="90000"/>
              </a:lnSpc>
              <a:buClr>
                <a:schemeClr val="tx2"/>
              </a:buClr>
              <a:buSzTx/>
            </a:pPr>
            <a:endParaRPr lang="en-US" sz="3300" dirty="0"/>
          </a:p>
          <a:p>
            <a:pPr marL="609600" indent="-609600" algn="ctr">
              <a:lnSpc>
                <a:spcPct val="90000"/>
              </a:lnSpc>
              <a:buSzTx/>
            </a:pPr>
            <a:r>
              <a:rPr lang="en-US" sz="3600" dirty="0"/>
              <a:t>Degree of social isolation </a:t>
            </a:r>
          </a:p>
          <a:p>
            <a:pPr marL="609600" indent="-609600" algn="ctr">
              <a:lnSpc>
                <a:spcPct val="90000"/>
              </a:lnSpc>
              <a:buClr>
                <a:schemeClr val="tx2"/>
              </a:buClr>
              <a:buSzTx/>
            </a:pPr>
            <a:endParaRPr lang="en-US" sz="3300" dirty="0"/>
          </a:p>
          <a:p>
            <a:pPr marL="609600" indent="-609600" algn="ctr">
              <a:lnSpc>
                <a:spcPct val="90000"/>
              </a:lnSpc>
              <a:buClr>
                <a:srgbClr val="FFFF66"/>
              </a:buClr>
              <a:buSzTx/>
            </a:pPr>
            <a:r>
              <a:rPr lang="en-US" sz="3600" dirty="0"/>
              <a:t>Discrepancy: performance &amp; ability</a:t>
            </a:r>
          </a:p>
          <a:p>
            <a:pPr marL="609600" indent="-609600" algn="ctr">
              <a:lnSpc>
                <a:spcPct val="90000"/>
              </a:lnSpc>
              <a:buClr>
                <a:schemeClr val="tx2"/>
              </a:buClr>
              <a:buSzTx/>
              <a:buFont typeface="Wingdings" pitchFamily="2" charset="2"/>
              <a:buNone/>
            </a:pPr>
            <a:endParaRPr lang="en-US" sz="3300" dirty="0"/>
          </a:p>
          <a:p>
            <a:pPr marL="609600" indent="-609600" algn="ctr">
              <a:lnSpc>
                <a:spcPct val="90000"/>
              </a:lnSpc>
              <a:buClr>
                <a:srgbClr val="FFFF66"/>
              </a:buClr>
              <a:buSzTx/>
            </a:pPr>
            <a:r>
              <a:rPr lang="en-US" sz="3600" dirty="0" smtClean="0"/>
              <a:t>Environment</a:t>
            </a:r>
            <a:endParaRPr lang="en-US" sz="3600"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1" name="Rectangle 3"/>
          <p:cNvSpPr>
            <a:spLocks noGrp="1" noChangeArrowheads="1"/>
          </p:cNvSpPr>
          <p:nvPr>
            <p:ph type="body" idx="1"/>
          </p:nvPr>
        </p:nvSpPr>
        <p:spPr>
          <a:xfrm>
            <a:off x="381000" y="533400"/>
            <a:ext cx="8534400" cy="6324600"/>
          </a:xfrm>
        </p:spPr>
        <p:txBody>
          <a:bodyPr/>
          <a:lstStyle/>
          <a:p>
            <a:pPr algn="ctr">
              <a:lnSpc>
                <a:spcPct val="80000"/>
              </a:lnSpc>
              <a:buClr>
                <a:schemeClr val="tx1"/>
              </a:buClr>
              <a:buFont typeface="Wingdings" pitchFamily="2" charset="2"/>
              <a:buNone/>
            </a:pPr>
            <a:r>
              <a:rPr lang="en-US" sz="3600"/>
              <a:t>"Thoughts seem to have a life of their own, which they seek to preserve at all times. It is useless to fight thoughts with force because </a:t>
            </a:r>
            <a:r>
              <a:rPr lang="en-US" sz="3600">
                <a:solidFill>
                  <a:srgbClr val="E97C39"/>
                </a:solidFill>
              </a:rPr>
              <a:t>the harder you fight them, the harder they fight back</a:t>
            </a:r>
            <a:r>
              <a:rPr lang="en-US" sz="3600"/>
              <a:t>. Thoughts want to live."</a:t>
            </a:r>
            <a:r>
              <a:rPr lang="en-US" sz="2800"/>
              <a:t> </a:t>
            </a:r>
          </a:p>
          <a:p>
            <a:pPr algn="ctr">
              <a:lnSpc>
                <a:spcPct val="80000"/>
              </a:lnSpc>
              <a:buClr>
                <a:schemeClr val="tx1"/>
              </a:buClr>
              <a:buFont typeface="Wingdings" pitchFamily="2" charset="2"/>
              <a:buNone/>
            </a:pPr>
            <a:endParaRPr lang="en-US" sz="2800"/>
          </a:p>
          <a:p>
            <a:pPr algn="ctr">
              <a:lnSpc>
                <a:spcPct val="80000"/>
              </a:lnSpc>
              <a:buClr>
                <a:schemeClr val="tx1"/>
              </a:buClr>
              <a:buFont typeface="Wingdings" pitchFamily="2" charset="2"/>
              <a:buNone/>
            </a:pPr>
            <a:r>
              <a:rPr lang="en-US" sz="4000" b="1">
                <a:solidFill>
                  <a:srgbClr val="FFFF66"/>
                </a:solidFill>
              </a:rPr>
              <a:t>What Can I Do?</a:t>
            </a:r>
          </a:p>
          <a:p>
            <a:pPr algn="ctr">
              <a:lnSpc>
                <a:spcPct val="80000"/>
              </a:lnSpc>
              <a:buClr>
                <a:schemeClr val="tx1"/>
              </a:buClr>
              <a:buFont typeface="Wingdings" pitchFamily="2" charset="2"/>
              <a:buNone/>
            </a:pPr>
            <a:endParaRPr lang="en-US" sz="4000" b="1">
              <a:solidFill>
                <a:schemeClr val="tx2"/>
              </a:solidFill>
            </a:endParaRPr>
          </a:p>
          <a:p>
            <a:pPr algn="ctr">
              <a:lnSpc>
                <a:spcPct val="80000"/>
              </a:lnSpc>
              <a:buClr>
                <a:srgbClr val="FFFF66"/>
              </a:buClr>
              <a:buSzTx/>
            </a:pPr>
            <a:r>
              <a:rPr lang="en-US"/>
              <a:t> Do not ‘rush’, instead help to ‘refocus’</a:t>
            </a:r>
          </a:p>
          <a:p>
            <a:pPr>
              <a:lnSpc>
                <a:spcPct val="80000"/>
              </a:lnSpc>
              <a:buFont typeface="Wingdings" pitchFamily="2" charset="2"/>
              <a:buNone/>
            </a:pPr>
            <a:endParaRPr lang="en-US" sz="2800"/>
          </a:p>
          <a:p>
            <a:pPr algn="ctr">
              <a:lnSpc>
                <a:spcPct val="80000"/>
              </a:lnSpc>
              <a:buClr>
                <a:srgbClr val="FFFF66"/>
              </a:buClr>
              <a:buSzTx/>
            </a:pPr>
            <a:r>
              <a:rPr lang="en-US"/>
              <a:t> Help to Anchor</a:t>
            </a:r>
            <a:r>
              <a:rPr lang="en-US" sz="2800"/>
              <a:t> </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0" y="152400"/>
            <a:ext cx="9144000" cy="685800"/>
          </a:xfrm>
        </p:spPr>
        <p:txBody>
          <a:bodyPr/>
          <a:lstStyle/>
          <a:p>
            <a:r>
              <a:rPr lang="en-US" sz="4200" b="1" dirty="0">
                <a:solidFill>
                  <a:srgbClr val="FFFF66"/>
                </a:solidFill>
              </a:rPr>
              <a:t>Helpful </a:t>
            </a:r>
            <a:r>
              <a:rPr lang="en-US" sz="4200" b="1" dirty="0" smtClean="0">
                <a:solidFill>
                  <a:srgbClr val="FFFF66"/>
                </a:solidFill>
              </a:rPr>
              <a:t>hints for learning &amp; growth</a:t>
            </a:r>
            <a:endParaRPr lang="en-US" sz="4200" b="1" dirty="0">
              <a:solidFill>
                <a:srgbClr val="FFFF66"/>
              </a:solidFill>
            </a:endParaRPr>
          </a:p>
        </p:txBody>
      </p:sp>
      <p:sp>
        <p:nvSpPr>
          <p:cNvPr id="46083" name="Rectangle 3"/>
          <p:cNvSpPr>
            <a:spLocks noGrp="1" noChangeArrowheads="1"/>
          </p:cNvSpPr>
          <p:nvPr>
            <p:ph type="body" idx="1"/>
          </p:nvPr>
        </p:nvSpPr>
        <p:spPr>
          <a:xfrm>
            <a:off x="0" y="990600"/>
            <a:ext cx="9144000" cy="5181600"/>
          </a:xfrm>
        </p:spPr>
        <p:txBody>
          <a:bodyPr/>
          <a:lstStyle/>
          <a:p>
            <a:pPr marL="609600" indent="-609600">
              <a:lnSpc>
                <a:spcPct val="80000"/>
              </a:lnSpc>
              <a:buClr>
                <a:srgbClr val="FFFF66"/>
              </a:buClr>
              <a:buSzTx/>
            </a:pPr>
            <a:r>
              <a:rPr lang="en-US" sz="2500" dirty="0" smtClean="0"/>
              <a:t>Alter </a:t>
            </a:r>
            <a:r>
              <a:rPr lang="en-US" sz="2500" dirty="0"/>
              <a:t>environment (Ex. decrease outside stimulation) </a:t>
            </a:r>
          </a:p>
          <a:p>
            <a:pPr marL="609600" indent="-609600">
              <a:lnSpc>
                <a:spcPct val="80000"/>
              </a:lnSpc>
              <a:buClr>
                <a:srgbClr val="FFFF66"/>
              </a:buClr>
              <a:buSzTx/>
              <a:buFont typeface="Wingdings" pitchFamily="2" charset="2"/>
              <a:buNone/>
            </a:pPr>
            <a:endParaRPr lang="en-US" sz="2500" dirty="0"/>
          </a:p>
          <a:p>
            <a:pPr marL="609600" indent="-609600">
              <a:lnSpc>
                <a:spcPct val="80000"/>
              </a:lnSpc>
              <a:buClr>
                <a:srgbClr val="FFFF66"/>
              </a:buClr>
              <a:buSzTx/>
            </a:pPr>
            <a:r>
              <a:rPr lang="en-US" sz="2500" dirty="0"/>
              <a:t>Educate the child concerning his personality/learning style; </a:t>
            </a:r>
            <a:r>
              <a:rPr lang="en-US" sz="2500" dirty="0" smtClean="0"/>
              <a:t>will likely need to incorporate more sensory pathways into learning. </a:t>
            </a:r>
            <a:endParaRPr lang="en-US" sz="2500" dirty="0"/>
          </a:p>
          <a:p>
            <a:pPr marL="609600" indent="-609600">
              <a:lnSpc>
                <a:spcPct val="80000"/>
              </a:lnSpc>
              <a:buClr>
                <a:srgbClr val="FFFF66"/>
              </a:buClr>
              <a:buSzTx/>
              <a:buFont typeface="Wingdings" pitchFamily="2" charset="2"/>
              <a:buNone/>
            </a:pPr>
            <a:endParaRPr lang="en-US" sz="2000" dirty="0"/>
          </a:p>
          <a:p>
            <a:pPr marL="609600" indent="-609600">
              <a:lnSpc>
                <a:spcPct val="80000"/>
              </a:lnSpc>
              <a:buClr>
                <a:srgbClr val="FFFF66"/>
              </a:buClr>
              <a:buSzTx/>
            </a:pPr>
            <a:r>
              <a:rPr lang="en-US" sz="2500" dirty="0" smtClean="0"/>
              <a:t>Reframe experiences, refer </a:t>
            </a:r>
            <a:r>
              <a:rPr lang="en-US" sz="2500" dirty="0"/>
              <a:t>to </a:t>
            </a:r>
            <a:r>
              <a:rPr lang="en-US" sz="2500" dirty="0" smtClean="0"/>
              <a:t>psychotherapy</a:t>
            </a:r>
            <a:endParaRPr lang="en-US" sz="2500" dirty="0"/>
          </a:p>
          <a:p>
            <a:pPr marL="609600" indent="-609600">
              <a:lnSpc>
                <a:spcPct val="80000"/>
              </a:lnSpc>
              <a:buClr>
                <a:srgbClr val="FFFF66"/>
              </a:buClr>
              <a:buSzTx/>
              <a:buFont typeface="Wingdings" pitchFamily="2" charset="2"/>
              <a:buNone/>
            </a:pPr>
            <a:endParaRPr lang="en-US" sz="2000" dirty="0"/>
          </a:p>
          <a:p>
            <a:pPr marL="609600" indent="-609600">
              <a:lnSpc>
                <a:spcPct val="80000"/>
              </a:lnSpc>
              <a:buClr>
                <a:srgbClr val="FFFF66"/>
              </a:buClr>
              <a:buSzTx/>
            </a:pPr>
            <a:r>
              <a:rPr lang="en-US" sz="2500" dirty="0"/>
              <a:t>Afford lessons in organization </a:t>
            </a:r>
            <a:r>
              <a:rPr lang="en-US" sz="2500" i="1" dirty="0"/>
              <a:t>/ </a:t>
            </a:r>
            <a:r>
              <a:rPr lang="en-US" sz="2500" dirty="0"/>
              <a:t>model organization and success (</a:t>
            </a:r>
            <a:r>
              <a:rPr lang="en-US" sz="2500" dirty="0">
                <a:solidFill>
                  <a:srgbClr val="EB0531"/>
                </a:solidFill>
              </a:rPr>
              <a:t>Co</a:t>
            </a:r>
            <a:r>
              <a:rPr lang="en-US" sz="2500" dirty="0">
                <a:solidFill>
                  <a:schemeClr val="folHlink"/>
                </a:solidFill>
              </a:rPr>
              <a:t>lo</a:t>
            </a:r>
            <a:r>
              <a:rPr lang="en-US" sz="2500" dirty="0">
                <a:solidFill>
                  <a:srgbClr val="FFCC66"/>
                </a:solidFill>
              </a:rPr>
              <a:t>r </a:t>
            </a:r>
            <a:r>
              <a:rPr lang="en-US" sz="2500" dirty="0">
                <a:solidFill>
                  <a:srgbClr val="EB0531"/>
                </a:solidFill>
              </a:rPr>
              <a:t>Co</a:t>
            </a:r>
            <a:r>
              <a:rPr lang="en-US" sz="2500" dirty="0">
                <a:solidFill>
                  <a:schemeClr val="folHlink"/>
                </a:solidFill>
              </a:rPr>
              <a:t>d</a:t>
            </a:r>
            <a:r>
              <a:rPr lang="en-US" sz="2500" dirty="0">
                <a:solidFill>
                  <a:srgbClr val="FFCC66"/>
                </a:solidFill>
              </a:rPr>
              <a:t>e</a:t>
            </a:r>
            <a:r>
              <a:rPr lang="en-US" sz="2500" dirty="0"/>
              <a:t>, </a:t>
            </a:r>
            <a:r>
              <a:rPr lang="en-US" sz="2500" dirty="0">
                <a:solidFill>
                  <a:srgbClr val="FFFF66"/>
                </a:solidFill>
              </a:rPr>
              <a:t>Highlight</a:t>
            </a:r>
            <a:r>
              <a:rPr lang="en-US" sz="2500" dirty="0"/>
              <a:t>,  </a:t>
            </a:r>
            <a:r>
              <a:rPr lang="en-US" sz="2500" dirty="0" smtClean="0"/>
              <a:t>S  note taking.</a:t>
            </a:r>
            <a:endParaRPr lang="en-US" sz="2500" dirty="0"/>
          </a:p>
          <a:p>
            <a:pPr marL="609600" indent="-609600">
              <a:lnSpc>
                <a:spcPct val="80000"/>
              </a:lnSpc>
              <a:buClr>
                <a:srgbClr val="FFFF66"/>
              </a:buClr>
              <a:buSzTx/>
              <a:buFont typeface="Wingdings" pitchFamily="2" charset="2"/>
              <a:buNone/>
            </a:pPr>
            <a:r>
              <a:rPr lang="en-US" sz="2000" dirty="0"/>
              <a:t>                                       </a:t>
            </a:r>
            <a:r>
              <a:rPr lang="en-US" sz="2000" dirty="0" smtClean="0"/>
              <a:t>				</a:t>
            </a:r>
            <a:r>
              <a:rPr lang="en-US" sz="2500" dirty="0" smtClean="0"/>
              <a:t> </a:t>
            </a:r>
            <a:r>
              <a:rPr lang="en-US" sz="2500" dirty="0"/>
              <a:t>t </a:t>
            </a:r>
          </a:p>
          <a:p>
            <a:pPr marL="609600" indent="-609600">
              <a:lnSpc>
                <a:spcPct val="80000"/>
              </a:lnSpc>
              <a:buClr>
                <a:srgbClr val="FFFF66"/>
              </a:buClr>
              <a:buSzTx/>
              <a:buFont typeface="Wingdings" pitchFamily="2" charset="2"/>
              <a:buNone/>
            </a:pPr>
            <a:r>
              <a:rPr lang="en-US" sz="2000" dirty="0"/>
              <a:t>                                     </a:t>
            </a:r>
            <a:r>
              <a:rPr lang="en-US" sz="2000" dirty="0" smtClean="0"/>
              <a:t>				</a:t>
            </a:r>
            <a:r>
              <a:rPr lang="en-US" sz="2500" dirty="0" smtClean="0"/>
              <a:t>     </a:t>
            </a:r>
            <a:r>
              <a:rPr lang="en-US" sz="2500" dirty="0"/>
              <a:t>r</a:t>
            </a:r>
          </a:p>
          <a:p>
            <a:pPr marL="609600" indent="-609600">
              <a:lnSpc>
                <a:spcPct val="80000"/>
              </a:lnSpc>
              <a:buClr>
                <a:srgbClr val="FFFF66"/>
              </a:buClr>
              <a:buSzTx/>
              <a:buFont typeface="Wingdings" pitchFamily="2" charset="2"/>
              <a:buNone/>
            </a:pPr>
            <a:r>
              <a:rPr lang="en-US" sz="2000" dirty="0"/>
              <a:t>                                         </a:t>
            </a:r>
            <a:r>
              <a:rPr lang="en-US" sz="2000" dirty="0" smtClean="0"/>
              <a:t>		</a:t>
            </a:r>
            <a:r>
              <a:rPr lang="en-US" sz="2000" dirty="0" smtClean="0"/>
              <a:t>	 </a:t>
            </a:r>
            <a:r>
              <a:rPr lang="en-US" sz="2000" dirty="0" smtClean="0"/>
              <a:t>         </a:t>
            </a:r>
            <a:r>
              <a:rPr lang="en-US" sz="2500" dirty="0" smtClean="0"/>
              <a:t>e </a:t>
            </a:r>
            <a:r>
              <a:rPr lang="en-US" sz="2000" dirty="0" smtClean="0"/>
              <a:t>                        </a:t>
            </a:r>
            <a:endParaRPr lang="en-US" sz="2000" dirty="0"/>
          </a:p>
          <a:p>
            <a:pPr marL="609600" indent="-609600">
              <a:lnSpc>
                <a:spcPct val="80000"/>
              </a:lnSpc>
              <a:buClr>
                <a:srgbClr val="FFFF66"/>
              </a:buClr>
              <a:buSzTx/>
              <a:buFont typeface="Wingdings" pitchFamily="2" charset="2"/>
              <a:buNone/>
            </a:pPr>
            <a:r>
              <a:rPr lang="en-US" sz="2000" dirty="0"/>
              <a:t>                                            </a:t>
            </a:r>
            <a:r>
              <a:rPr lang="en-US" sz="2000" dirty="0" smtClean="0"/>
              <a:t>			</a:t>
            </a:r>
            <a:r>
              <a:rPr lang="en-US" sz="2000" dirty="0" smtClean="0"/>
              <a:t> </a:t>
            </a:r>
            <a:r>
              <a:rPr lang="en-US" sz="2000" dirty="0" smtClean="0"/>
              <a:t>            </a:t>
            </a:r>
            <a:r>
              <a:rPr lang="en-US" sz="2500" dirty="0" smtClean="0"/>
              <a:t> a </a:t>
            </a:r>
            <a:endParaRPr lang="en-US" sz="2500" dirty="0"/>
          </a:p>
          <a:p>
            <a:pPr marL="609600" indent="-609600">
              <a:lnSpc>
                <a:spcPct val="80000"/>
              </a:lnSpc>
              <a:buClr>
                <a:srgbClr val="FFFF66"/>
              </a:buClr>
              <a:buSzTx/>
              <a:buFont typeface="Wingdings" pitchFamily="2" charset="2"/>
              <a:buNone/>
            </a:pPr>
            <a:r>
              <a:rPr lang="en-US" sz="2000" dirty="0"/>
              <a:t>                                            </a:t>
            </a:r>
            <a:r>
              <a:rPr lang="en-US" sz="2000" dirty="0" smtClean="0"/>
              <a:t>				</a:t>
            </a:r>
            <a:r>
              <a:rPr lang="en-US" sz="2000" dirty="0" smtClean="0"/>
              <a:t> </a:t>
            </a:r>
            <a:r>
              <a:rPr lang="en-US" sz="2000" dirty="0" smtClean="0"/>
              <a:t>     </a:t>
            </a:r>
            <a:r>
              <a:rPr lang="en-US" sz="2500" dirty="0" smtClean="0"/>
              <a:t>m</a:t>
            </a:r>
            <a:endParaRPr lang="en-US" sz="2500" dirty="0"/>
          </a:p>
          <a:p>
            <a:pPr marL="609600" indent="-609600">
              <a:lnSpc>
                <a:spcPct val="80000"/>
              </a:lnSpc>
              <a:buSzTx/>
            </a:pPr>
            <a:r>
              <a:rPr lang="en-US" sz="2500" dirty="0" smtClean="0"/>
              <a:t>Consider </a:t>
            </a:r>
            <a:r>
              <a:rPr lang="en-US" sz="2500" dirty="0"/>
              <a:t>medication (not as a </a:t>
            </a:r>
            <a:r>
              <a:rPr lang="en-US" sz="2500" i="1" dirty="0"/>
              <a:t>sole </a:t>
            </a:r>
            <a:r>
              <a:rPr lang="en-US" sz="2500" dirty="0"/>
              <a:t>alternative)</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a:off x="457200" y="0"/>
            <a:ext cx="8229600" cy="914400"/>
          </a:xfrm>
        </p:spPr>
        <p:txBody>
          <a:bodyPr/>
          <a:lstStyle/>
          <a:p>
            <a:r>
              <a:rPr lang="en-US" b="1" dirty="0">
                <a:solidFill>
                  <a:srgbClr val="FFFF66"/>
                </a:solidFill>
              </a:rPr>
              <a:t>More Helpful Hints</a:t>
            </a:r>
          </a:p>
        </p:txBody>
      </p:sp>
      <p:sp>
        <p:nvSpPr>
          <p:cNvPr id="217091" name="Rectangle 3"/>
          <p:cNvSpPr>
            <a:spLocks noGrp="1" noChangeArrowheads="1"/>
          </p:cNvSpPr>
          <p:nvPr>
            <p:ph type="body" idx="1"/>
          </p:nvPr>
        </p:nvSpPr>
        <p:spPr>
          <a:xfrm>
            <a:off x="0" y="1143000"/>
            <a:ext cx="9144000" cy="5486400"/>
          </a:xfrm>
        </p:spPr>
        <p:txBody>
          <a:bodyPr/>
          <a:lstStyle/>
          <a:p>
            <a:pPr>
              <a:lnSpc>
                <a:spcPct val="80000"/>
              </a:lnSpc>
              <a:buClr>
                <a:srgbClr val="FFFF66"/>
              </a:buClr>
              <a:buSzTx/>
            </a:pPr>
            <a:r>
              <a:rPr lang="en-US" sz="2800" dirty="0">
                <a:solidFill>
                  <a:srgbClr val="92D050"/>
                </a:solidFill>
              </a:rPr>
              <a:t>Chunk / cluster information</a:t>
            </a:r>
            <a:r>
              <a:rPr lang="en-US" sz="2800" dirty="0"/>
              <a:t>. Use stories &amp; breaks</a:t>
            </a:r>
          </a:p>
          <a:p>
            <a:pPr>
              <a:lnSpc>
                <a:spcPct val="80000"/>
              </a:lnSpc>
              <a:buClr>
                <a:srgbClr val="FFFF66"/>
              </a:buClr>
              <a:buSzTx/>
            </a:pPr>
            <a:endParaRPr lang="en-US" sz="2800" dirty="0"/>
          </a:p>
          <a:p>
            <a:pPr>
              <a:lnSpc>
                <a:spcPct val="80000"/>
              </a:lnSpc>
              <a:buClr>
                <a:srgbClr val="FFFF66"/>
              </a:buClr>
              <a:buSzTx/>
            </a:pPr>
            <a:r>
              <a:rPr lang="en-US" sz="2800" dirty="0"/>
              <a:t>Maintain </a:t>
            </a:r>
            <a:r>
              <a:rPr lang="en-US" sz="2800" dirty="0">
                <a:solidFill>
                  <a:srgbClr val="92D050"/>
                </a:solidFill>
              </a:rPr>
              <a:t>consistency &amp; routine </a:t>
            </a:r>
            <a:r>
              <a:rPr lang="en-US" sz="2800" dirty="0"/>
              <a:t>to decrease distractions.  Introduce </a:t>
            </a:r>
            <a:r>
              <a:rPr lang="en-US" sz="2800" dirty="0" smtClean="0">
                <a:solidFill>
                  <a:srgbClr val="92D050"/>
                </a:solidFill>
              </a:rPr>
              <a:t>relevant ritual</a:t>
            </a:r>
            <a:r>
              <a:rPr lang="en-US" sz="2800" dirty="0"/>
              <a:t>!</a:t>
            </a:r>
          </a:p>
          <a:p>
            <a:pPr>
              <a:lnSpc>
                <a:spcPct val="80000"/>
              </a:lnSpc>
              <a:buClr>
                <a:srgbClr val="FFFF66"/>
              </a:buClr>
              <a:buSzTx/>
            </a:pPr>
            <a:endParaRPr lang="en-US" sz="2800" dirty="0"/>
          </a:p>
          <a:p>
            <a:pPr>
              <a:lnSpc>
                <a:spcPct val="80000"/>
              </a:lnSpc>
              <a:buClr>
                <a:srgbClr val="FFFF66"/>
              </a:buClr>
              <a:buSzTx/>
            </a:pPr>
            <a:r>
              <a:rPr lang="en-US" sz="2800" dirty="0" smtClean="0"/>
              <a:t>C</a:t>
            </a:r>
            <a:r>
              <a:rPr lang="en-US" sz="2800" dirty="0" smtClean="0"/>
              <a:t>onsequences</a:t>
            </a:r>
            <a:r>
              <a:rPr lang="en-US" sz="2800" dirty="0" smtClean="0"/>
              <a:t> should be </a:t>
            </a:r>
            <a:r>
              <a:rPr lang="en-US" sz="2800" dirty="0" smtClean="0">
                <a:solidFill>
                  <a:srgbClr val="92D050"/>
                </a:solidFill>
              </a:rPr>
              <a:t>immediate, logical &amp; natural.</a:t>
            </a:r>
            <a:endParaRPr lang="en-US" sz="2800" dirty="0">
              <a:solidFill>
                <a:srgbClr val="92D050"/>
              </a:solidFill>
            </a:endParaRPr>
          </a:p>
          <a:p>
            <a:pPr>
              <a:lnSpc>
                <a:spcPct val="80000"/>
              </a:lnSpc>
              <a:buClr>
                <a:srgbClr val="FFFF66"/>
              </a:buClr>
              <a:buSzTx/>
            </a:pPr>
            <a:endParaRPr lang="en-US" sz="2800" dirty="0"/>
          </a:p>
          <a:p>
            <a:pPr>
              <a:lnSpc>
                <a:spcPct val="80000"/>
              </a:lnSpc>
              <a:buSzTx/>
            </a:pPr>
            <a:r>
              <a:rPr lang="en-US" sz="2800" dirty="0"/>
              <a:t>Introduce </a:t>
            </a:r>
            <a:r>
              <a:rPr lang="en-US" sz="2800" dirty="0" smtClean="0">
                <a:solidFill>
                  <a:srgbClr val="92D050"/>
                </a:solidFill>
              </a:rPr>
              <a:t>memory </a:t>
            </a:r>
            <a:r>
              <a:rPr lang="en-US" sz="2800" dirty="0" smtClean="0">
                <a:solidFill>
                  <a:srgbClr val="92D050"/>
                </a:solidFill>
              </a:rPr>
              <a:t>m</a:t>
            </a:r>
            <a:r>
              <a:rPr lang="en-US" sz="2800" dirty="0" smtClean="0">
                <a:solidFill>
                  <a:srgbClr val="92D050"/>
                </a:solidFill>
              </a:rPr>
              <a:t>ethods </a:t>
            </a:r>
            <a:r>
              <a:rPr lang="en-US" sz="2800" dirty="0" smtClean="0">
                <a:solidFill>
                  <a:srgbClr val="92D050"/>
                </a:solidFill>
              </a:rPr>
              <a:t>and </a:t>
            </a:r>
            <a:r>
              <a:rPr lang="en-US" sz="2800" dirty="0" smtClean="0">
                <a:solidFill>
                  <a:srgbClr val="92D050"/>
                </a:solidFill>
              </a:rPr>
              <a:t>visualization </a:t>
            </a:r>
          </a:p>
          <a:p>
            <a:pPr>
              <a:lnSpc>
                <a:spcPct val="80000"/>
              </a:lnSpc>
              <a:buSzTx/>
              <a:buNone/>
            </a:pPr>
            <a:r>
              <a:rPr lang="en-US" sz="2800" dirty="0" smtClean="0"/>
              <a:t>	(Harry Lorraine’s program) </a:t>
            </a:r>
            <a:endParaRPr lang="en-US" sz="2800" dirty="0"/>
          </a:p>
          <a:p>
            <a:pPr>
              <a:lnSpc>
                <a:spcPct val="80000"/>
              </a:lnSpc>
              <a:buSzTx/>
            </a:pPr>
            <a:endParaRPr lang="en-US" sz="2800" i="1" dirty="0"/>
          </a:p>
          <a:p>
            <a:pPr>
              <a:lnSpc>
                <a:spcPct val="80000"/>
              </a:lnSpc>
              <a:buClr>
                <a:srgbClr val="FFFF66"/>
              </a:buClr>
              <a:buSzTx/>
            </a:pPr>
            <a:r>
              <a:rPr lang="en-US" sz="2800" dirty="0">
                <a:solidFill>
                  <a:srgbClr val="92D050"/>
                </a:solidFill>
              </a:rPr>
              <a:t>Kinesthetic focus tools</a:t>
            </a:r>
            <a:r>
              <a:rPr lang="en-US" sz="2800" dirty="0"/>
              <a:t>: stone, straw, stress ball </a:t>
            </a:r>
          </a:p>
          <a:p>
            <a:pPr>
              <a:lnSpc>
                <a:spcPct val="80000"/>
              </a:lnSpc>
              <a:buClr>
                <a:srgbClr val="FFFF66"/>
              </a:buClr>
              <a:buSzTx/>
            </a:pPr>
            <a:endParaRPr lang="en-US" sz="2800" i="1" dirty="0"/>
          </a:p>
          <a:p>
            <a:pPr>
              <a:lnSpc>
                <a:spcPct val="80000"/>
              </a:lnSpc>
              <a:buSzTx/>
            </a:pPr>
            <a:r>
              <a:rPr lang="en-US" sz="2800" dirty="0">
                <a:solidFill>
                  <a:srgbClr val="92D050"/>
                </a:solidFill>
              </a:rPr>
              <a:t>Tangent tracking </a:t>
            </a:r>
            <a:r>
              <a:rPr lang="en-US" sz="2800" dirty="0"/>
              <a:t>&amp; Reintegration</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0" y="277813"/>
            <a:ext cx="9144000" cy="1143000"/>
          </a:xfrm>
        </p:spPr>
        <p:txBody>
          <a:bodyPr/>
          <a:lstStyle/>
          <a:p>
            <a:r>
              <a:rPr lang="en-US" b="1" dirty="0" smtClean="0">
                <a:solidFill>
                  <a:srgbClr val="FFFF66"/>
                </a:solidFill>
              </a:rPr>
              <a:t>DO NOT</a:t>
            </a:r>
            <a:r>
              <a:rPr lang="en-US" b="1" dirty="0" smtClean="0">
                <a:solidFill>
                  <a:srgbClr val="FFFF66"/>
                </a:solidFill>
              </a:rPr>
              <a:t> STOP THEIR</a:t>
            </a:r>
            <a:r>
              <a:rPr lang="en-US" b="1" dirty="0" smtClean="0">
                <a:solidFill>
                  <a:srgbClr val="FFFF66"/>
                </a:solidFill>
              </a:rPr>
              <a:t>:</a:t>
            </a:r>
            <a:endParaRPr lang="en-US" b="1" dirty="0">
              <a:solidFill>
                <a:srgbClr val="FFFF66"/>
              </a:solidFill>
            </a:endParaRPr>
          </a:p>
        </p:txBody>
      </p:sp>
      <p:sp>
        <p:nvSpPr>
          <p:cNvPr id="225283" name="Rectangle 3"/>
          <p:cNvSpPr>
            <a:spLocks noGrp="1" noChangeArrowheads="1"/>
          </p:cNvSpPr>
          <p:nvPr>
            <p:ph type="body" idx="1"/>
          </p:nvPr>
        </p:nvSpPr>
        <p:spPr>
          <a:xfrm>
            <a:off x="457200" y="1905000"/>
            <a:ext cx="8229600" cy="3124200"/>
          </a:xfrm>
        </p:spPr>
        <p:txBody>
          <a:bodyPr/>
          <a:lstStyle/>
          <a:p>
            <a:pPr algn="ctr">
              <a:lnSpc>
                <a:spcPct val="90000"/>
              </a:lnSpc>
            </a:pPr>
            <a:r>
              <a:rPr lang="en-US" sz="3600" dirty="0"/>
              <a:t> Movement / Rocking</a:t>
            </a:r>
          </a:p>
          <a:p>
            <a:pPr algn="ctr">
              <a:lnSpc>
                <a:spcPct val="90000"/>
              </a:lnSpc>
              <a:buFont typeface="Wingdings" pitchFamily="2" charset="2"/>
              <a:buNone/>
            </a:pPr>
            <a:endParaRPr lang="en-US" sz="3600" dirty="0"/>
          </a:p>
          <a:p>
            <a:pPr algn="ctr">
              <a:lnSpc>
                <a:spcPct val="90000"/>
              </a:lnSpc>
            </a:pPr>
            <a:r>
              <a:rPr lang="en-US" sz="3600" dirty="0"/>
              <a:t> Mental Counting</a:t>
            </a:r>
          </a:p>
          <a:p>
            <a:pPr algn="ctr">
              <a:lnSpc>
                <a:spcPct val="90000"/>
              </a:lnSpc>
              <a:buFont typeface="Wingdings" pitchFamily="2" charset="2"/>
              <a:buNone/>
            </a:pPr>
            <a:endParaRPr lang="en-US" sz="3600" dirty="0"/>
          </a:p>
          <a:p>
            <a:pPr algn="ctr">
              <a:lnSpc>
                <a:spcPct val="90000"/>
              </a:lnSpc>
            </a:pPr>
            <a:r>
              <a:rPr lang="en-US" sz="3600" dirty="0"/>
              <a:t> </a:t>
            </a:r>
            <a:r>
              <a:rPr lang="en-US" sz="3600" dirty="0" smtClean="0"/>
              <a:t>Fidgeting</a:t>
            </a:r>
          </a:p>
          <a:p>
            <a:pPr algn="ctr">
              <a:lnSpc>
                <a:spcPct val="90000"/>
              </a:lnSpc>
            </a:pPr>
            <a:endParaRPr lang="en-US" sz="3600" dirty="0" smtClean="0"/>
          </a:p>
          <a:p>
            <a:pPr algn="ctr">
              <a:lnSpc>
                <a:spcPct val="90000"/>
              </a:lnSpc>
              <a:buNone/>
            </a:pPr>
            <a:r>
              <a:rPr lang="en-US" sz="3600" b="1" dirty="0" smtClean="0">
                <a:solidFill>
                  <a:srgbClr val="FFFF66"/>
                </a:solidFill>
              </a:rPr>
              <a:t>REPLACE  IT  IF  YOU  NEED  TO!</a:t>
            </a:r>
            <a:endParaRPr lang="en-US" sz="3600" b="1" dirty="0">
              <a:solidFill>
                <a:srgbClr val="FFFF66"/>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a:off x="457200" y="381000"/>
            <a:ext cx="8229600" cy="990600"/>
          </a:xfrm>
        </p:spPr>
        <p:txBody>
          <a:bodyPr/>
          <a:lstStyle/>
          <a:p>
            <a:r>
              <a:rPr lang="en-US" b="1" u="sng" dirty="0">
                <a:solidFill>
                  <a:srgbClr val="FFFF66"/>
                </a:solidFill>
              </a:rPr>
              <a:t>ADD Technology </a:t>
            </a:r>
            <a:br>
              <a:rPr lang="en-US" b="1" u="sng" dirty="0">
                <a:solidFill>
                  <a:srgbClr val="FFFF66"/>
                </a:solidFill>
              </a:rPr>
            </a:br>
            <a:r>
              <a:rPr lang="en-US" b="1" dirty="0" smtClean="0">
                <a:solidFill>
                  <a:srgbClr val="FFFF66"/>
                </a:solidFill>
              </a:rPr>
              <a:t>Sensory Integration</a:t>
            </a:r>
            <a:endParaRPr lang="en-US" b="1" dirty="0">
              <a:solidFill>
                <a:srgbClr val="FFFF66"/>
              </a:solidFill>
            </a:endParaRPr>
          </a:p>
        </p:txBody>
      </p:sp>
      <p:sp>
        <p:nvSpPr>
          <p:cNvPr id="223235" name="Rectangle 3"/>
          <p:cNvSpPr>
            <a:spLocks noGrp="1" noChangeArrowheads="1"/>
          </p:cNvSpPr>
          <p:nvPr>
            <p:ph type="body" idx="1"/>
          </p:nvPr>
        </p:nvSpPr>
        <p:spPr>
          <a:xfrm>
            <a:off x="457200" y="2133600"/>
            <a:ext cx="8229600" cy="4267200"/>
          </a:xfrm>
        </p:spPr>
        <p:txBody>
          <a:bodyPr/>
          <a:lstStyle/>
          <a:p>
            <a:pPr algn="ctr">
              <a:lnSpc>
                <a:spcPct val="80000"/>
              </a:lnSpc>
            </a:pPr>
            <a:r>
              <a:rPr lang="en-US" sz="3600" dirty="0"/>
              <a:t> </a:t>
            </a:r>
            <a:r>
              <a:rPr lang="en-US" sz="3600" dirty="0" err="1" smtClean="0"/>
              <a:t>Neurofeedback</a:t>
            </a:r>
            <a:endParaRPr lang="en-US" sz="3600" dirty="0" smtClean="0"/>
          </a:p>
          <a:p>
            <a:pPr algn="ctr">
              <a:lnSpc>
                <a:spcPct val="80000"/>
              </a:lnSpc>
            </a:pPr>
            <a:r>
              <a:rPr lang="en-US" sz="3600" dirty="0" smtClean="0"/>
              <a:t>School bungee chairs </a:t>
            </a:r>
            <a:r>
              <a:rPr lang="en-US" sz="3600" dirty="0"/>
              <a:t>&amp; </a:t>
            </a:r>
            <a:r>
              <a:rPr lang="en-US" sz="3600" dirty="0" err="1"/>
              <a:t>TheraBand</a:t>
            </a:r>
            <a:endParaRPr lang="en-US" sz="3600" dirty="0"/>
          </a:p>
          <a:p>
            <a:pPr algn="ctr">
              <a:lnSpc>
                <a:spcPct val="80000"/>
              </a:lnSpc>
            </a:pPr>
            <a:r>
              <a:rPr lang="en-US" sz="3600" dirty="0"/>
              <a:t> Vibration watch (biofeedback)</a:t>
            </a:r>
          </a:p>
          <a:p>
            <a:pPr algn="ctr">
              <a:lnSpc>
                <a:spcPct val="80000"/>
              </a:lnSpc>
            </a:pPr>
            <a:r>
              <a:rPr lang="en-US" sz="3600" dirty="0"/>
              <a:t> Right / Left brain glasses</a:t>
            </a:r>
          </a:p>
          <a:p>
            <a:pPr algn="ctr">
              <a:lnSpc>
                <a:spcPct val="80000"/>
              </a:lnSpc>
            </a:pPr>
            <a:r>
              <a:rPr lang="en-US" sz="3600" dirty="0"/>
              <a:t>Frontal lobe headband</a:t>
            </a:r>
          </a:p>
          <a:p>
            <a:pPr algn="ctr">
              <a:lnSpc>
                <a:spcPct val="80000"/>
              </a:lnSpc>
            </a:pPr>
            <a:r>
              <a:rPr lang="en-US" sz="3600" dirty="0"/>
              <a:t>Fidgets</a:t>
            </a:r>
          </a:p>
          <a:p>
            <a:pPr algn="ctr">
              <a:lnSpc>
                <a:spcPct val="80000"/>
              </a:lnSpc>
            </a:pPr>
            <a:r>
              <a:rPr lang="en-US" sz="3600" dirty="0"/>
              <a:t>Things that combine color and movement help with sleep</a:t>
            </a:r>
          </a:p>
          <a:p>
            <a:pPr>
              <a:lnSpc>
                <a:spcPct val="80000"/>
              </a:lnSpc>
              <a:buFont typeface="Wingdings" pitchFamily="2" charset="2"/>
              <a:buNone/>
            </a:pPr>
            <a:endParaRPr lang="en-US"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006" name="Rectangle 22"/>
          <p:cNvSpPr>
            <a:spLocks noGrp="1" noChangeArrowheads="1"/>
          </p:cNvSpPr>
          <p:nvPr>
            <p:ph type="body" idx="1"/>
          </p:nvPr>
        </p:nvSpPr>
        <p:spPr>
          <a:xfrm>
            <a:off x="533400" y="1371600"/>
            <a:ext cx="8229600" cy="5257800"/>
          </a:xfrm>
        </p:spPr>
        <p:txBody>
          <a:bodyPr/>
          <a:lstStyle/>
          <a:p>
            <a:pPr algn="ctr">
              <a:lnSpc>
                <a:spcPct val="80000"/>
              </a:lnSpc>
              <a:buFont typeface="Wingdings" pitchFamily="2" charset="2"/>
              <a:buNone/>
            </a:pPr>
            <a:endParaRPr lang="en-US" sz="200" dirty="0"/>
          </a:p>
          <a:p>
            <a:pPr algn="ctr">
              <a:lnSpc>
                <a:spcPct val="80000"/>
              </a:lnSpc>
              <a:buClr>
                <a:srgbClr val="E97C39"/>
              </a:buClr>
              <a:buSzPct val="120000"/>
              <a:buFont typeface="Wingdings" pitchFamily="2" charset="2"/>
              <a:buChar char="§"/>
            </a:pPr>
            <a:r>
              <a:rPr lang="en-US" sz="4800" dirty="0"/>
              <a:t> </a:t>
            </a:r>
            <a:r>
              <a:rPr lang="en-US" sz="4800" dirty="0" smtClean="0"/>
              <a:t>Draw a horizontal line Where are you on the line? </a:t>
            </a:r>
            <a:endParaRPr lang="en-US" sz="4800" dirty="0"/>
          </a:p>
          <a:p>
            <a:pPr algn="ctr">
              <a:lnSpc>
                <a:spcPct val="80000"/>
              </a:lnSpc>
              <a:buFont typeface="Wingdings" pitchFamily="2" charset="2"/>
              <a:buNone/>
            </a:pPr>
            <a:endParaRPr lang="en-US" sz="4800" dirty="0"/>
          </a:p>
          <a:p>
            <a:pPr algn="ctr">
              <a:lnSpc>
                <a:spcPct val="80000"/>
              </a:lnSpc>
              <a:buClr>
                <a:srgbClr val="E97C39"/>
              </a:buClr>
              <a:buSzPct val="120000"/>
              <a:buFont typeface="Wingdings" pitchFamily="2" charset="2"/>
              <a:buChar char="§"/>
            </a:pPr>
            <a:r>
              <a:rPr lang="en-US" sz="4800" dirty="0"/>
              <a:t> </a:t>
            </a:r>
            <a:r>
              <a:rPr lang="en-US" sz="4800" dirty="0" smtClean="0"/>
              <a:t>What questions do you have about ADD? </a:t>
            </a:r>
          </a:p>
          <a:p>
            <a:pPr algn="ctr">
              <a:lnSpc>
                <a:spcPct val="80000"/>
              </a:lnSpc>
              <a:buClr>
                <a:srgbClr val="E97C39"/>
              </a:buClr>
              <a:buSzPct val="120000"/>
              <a:buFont typeface="Wingdings" pitchFamily="2" charset="2"/>
              <a:buChar char="§"/>
            </a:pPr>
            <a:endParaRPr lang="en-US" sz="4800" dirty="0"/>
          </a:p>
          <a:p>
            <a:pPr algn="ctr">
              <a:lnSpc>
                <a:spcPct val="80000"/>
              </a:lnSpc>
              <a:buClr>
                <a:srgbClr val="E97C39"/>
              </a:buClr>
              <a:buSzPct val="120000"/>
              <a:buFont typeface="Wingdings" pitchFamily="2" charset="2"/>
              <a:buChar char="§"/>
            </a:pPr>
            <a:r>
              <a:rPr lang="en-US" sz="4800" dirty="0"/>
              <a:t> </a:t>
            </a:r>
            <a:r>
              <a:rPr lang="en-US" sz="4800" dirty="0" smtClean="0"/>
              <a:t>List descriptors for ADD</a:t>
            </a:r>
            <a:endParaRPr lang="en-US" sz="4800" dirty="0"/>
          </a:p>
        </p:txBody>
      </p:sp>
      <p:sp>
        <p:nvSpPr>
          <p:cNvPr id="170007" name="Rectangle 23"/>
          <p:cNvSpPr>
            <a:spLocks noGrp="1" noChangeArrowheads="1"/>
          </p:cNvSpPr>
          <p:nvPr>
            <p:ph type="title"/>
          </p:nvPr>
        </p:nvSpPr>
        <p:spPr/>
        <p:txBody>
          <a:bodyPr/>
          <a:lstStyle/>
          <a:p>
            <a:r>
              <a:rPr lang="en-US" sz="5400" b="1" dirty="0">
                <a:solidFill>
                  <a:srgbClr val="FFFF66"/>
                </a:solidFill>
              </a:rPr>
              <a:t>Questions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type="body" idx="1"/>
          </p:nvPr>
        </p:nvSpPr>
        <p:spPr>
          <a:xfrm>
            <a:off x="0" y="685800"/>
            <a:ext cx="9144000" cy="5867400"/>
          </a:xfrm>
        </p:spPr>
        <p:txBody>
          <a:bodyPr/>
          <a:lstStyle/>
          <a:p>
            <a:pPr algn="ctr">
              <a:buFont typeface="Wingdings" pitchFamily="2" charset="2"/>
              <a:buNone/>
            </a:pPr>
            <a:r>
              <a:rPr lang="en-US" b="1" dirty="0">
                <a:solidFill>
                  <a:srgbClr val="FFCC66"/>
                </a:solidFill>
              </a:rPr>
              <a:t>“Sometimes, disadvantages lead to strengths.  If you grow up not being a natural at things, being able to do them at </a:t>
            </a:r>
            <a:r>
              <a:rPr lang="en-US" b="1" dirty="0" smtClean="0">
                <a:solidFill>
                  <a:srgbClr val="FFCC66"/>
                </a:solidFill>
              </a:rPr>
              <a:t>all… </a:t>
            </a:r>
            <a:r>
              <a:rPr lang="en-US" b="1" dirty="0">
                <a:solidFill>
                  <a:srgbClr val="FFCC66"/>
                </a:solidFill>
              </a:rPr>
              <a:t>often requires a finer understanding of the process than it does for someone to whom it comes easily.  </a:t>
            </a:r>
            <a:r>
              <a:rPr lang="en-US" b="1" dirty="0">
                <a:solidFill>
                  <a:srgbClr val="FF0000"/>
                </a:solidFill>
              </a:rPr>
              <a:t>Distractibility can lead to the accumulation of an eclectic but interesting body of knowledge with a better view of the big picture.”</a:t>
            </a:r>
            <a:r>
              <a:rPr lang="en-US" sz="3600" b="1" dirty="0">
                <a:solidFill>
                  <a:srgbClr val="FF0000"/>
                </a:solidFill>
              </a:rPr>
              <a:t> </a:t>
            </a:r>
          </a:p>
          <a:p>
            <a:pPr algn="ctr">
              <a:buFont typeface="Wingdings" pitchFamily="2" charset="2"/>
              <a:buNone/>
            </a:pPr>
            <a:r>
              <a:rPr lang="en-US" sz="3600" b="1" dirty="0"/>
              <a:t>				</a:t>
            </a:r>
          </a:p>
          <a:p>
            <a:pPr algn="ctr">
              <a:buFont typeface="Wingdings" pitchFamily="2" charset="2"/>
              <a:buNone/>
            </a:pPr>
            <a:r>
              <a:rPr lang="en-US" sz="3600" b="1" dirty="0"/>
              <a:t>-</a:t>
            </a:r>
            <a:r>
              <a:rPr lang="en-US" sz="3600" b="1" i="1" dirty="0"/>
              <a:t>Frank </a:t>
            </a:r>
            <a:r>
              <a:rPr lang="en-US" sz="3600" b="1" i="1" dirty="0" err="1"/>
              <a:t>Wolkenberg</a:t>
            </a:r>
            <a:endParaRPr lang="en-US" sz="3600" b="1" i="1"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34" name="Rectangle 10"/>
          <p:cNvSpPr>
            <a:spLocks noGrp="1" noChangeArrowheads="1"/>
          </p:cNvSpPr>
          <p:nvPr>
            <p:ph type="title"/>
          </p:nvPr>
        </p:nvSpPr>
        <p:spPr>
          <a:xfrm>
            <a:off x="457200" y="0"/>
            <a:ext cx="8229600" cy="1219200"/>
          </a:xfrm>
        </p:spPr>
        <p:txBody>
          <a:bodyPr/>
          <a:lstStyle/>
          <a:p>
            <a:r>
              <a:rPr lang="en-US" sz="4600" b="1">
                <a:solidFill>
                  <a:srgbClr val="FFFF66"/>
                </a:solidFill>
              </a:rPr>
              <a:t>Follow Up</a:t>
            </a:r>
          </a:p>
        </p:txBody>
      </p:sp>
      <p:sp>
        <p:nvSpPr>
          <p:cNvPr id="205827" name="Rectangle 3"/>
          <p:cNvSpPr>
            <a:spLocks noGrp="1" noChangeArrowheads="1"/>
          </p:cNvSpPr>
          <p:nvPr>
            <p:ph type="body" idx="4294967295"/>
          </p:nvPr>
        </p:nvSpPr>
        <p:spPr>
          <a:xfrm>
            <a:off x="381000" y="1676400"/>
            <a:ext cx="8763000" cy="4343400"/>
          </a:xfrm>
        </p:spPr>
        <p:txBody>
          <a:bodyPr/>
          <a:lstStyle/>
          <a:p>
            <a:pPr algn="ctr">
              <a:lnSpc>
                <a:spcPct val="80000"/>
              </a:lnSpc>
            </a:pPr>
            <a:r>
              <a:rPr lang="en-US" sz="2800"/>
              <a:t> Misunderstood Minds / PBS online</a:t>
            </a:r>
          </a:p>
          <a:p>
            <a:pPr algn="ctr">
              <a:lnSpc>
                <a:spcPct val="80000"/>
              </a:lnSpc>
              <a:buFont typeface="Wingdings" pitchFamily="2" charset="2"/>
              <a:buNone/>
            </a:pPr>
            <a:endParaRPr lang="en-US" sz="2800"/>
          </a:p>
          <a:p>
            <a:pPr algn="ctr">
              <a:lnSpc>
                <a:spcPct val="80000"/>
              </a:lnSpc>
            </a:pPr>
            <a:r>
              <a:rPr lang="en-US" sz="2800"/>
              <a:t>Revisit Line: Did your position change?</a:t>
            </a:r>
          </a:p>
          <a:p>
            <a:pPr algn="ctr">
              <a:lnSpc>
                <a:spcPct val="80000"/>
              </a:lnSpc>
            </a:pPr>
            <a:endParaRPr lang="en-US" sz="2800"/>
          </a:p>
          <a:p>
            <a:pPr algn="ctr">
              <a:lnSpc>
                <a:spcPct val="80000"/>
              </a:lnSpc>
            </a:pPr>
            <a:r>
              <a:rPr lang="en-US" sz="2800"/>
              <a:t>Questions answered?</a:t>
            </a:r>
          </a:p>
          <a:p>
            <a:pPr algn="ctr">
              <a:lnSpc>
                <a:spcPct val="80000"/>
              </a:lnSpc>
            </a:pPr>
            <a:endParaRPr lang="en-US" sz="2800"/>
          </a:p>
          <a:p>
            <a:pPr algn="ctr">
              <a:lnSpc>
                <a:spcPct val="80000"/>
              </a:lnSpc>
            </a:pPr>
            <a:r>
              <a:rPr lang="en-US" sz="2800"/>
              <a:t>Presenter Feedback</a:t>
            </a:r>
          </a:p>
          <a:p>
            <a:pPr algn="ctr">
              <a:lnSpc>
                <a:spcPct val="80000"/>
              </a:lnSpc>
              <a:buFont typeface="Wingdings" pitchFamily="2" charset="2"/>
              <a:buNone/>
            </a:pPr>
            <a:endParaRPr lang="en-US" sz="2800"/>
          </a:p>
          <a:p>
            <a:pPr algn="ctr">
              <a:lnSpc>
                <a:spcPct val="80000"/>
              </a:lnSpc>
              <a:buFont typeface="Wingdings" pitchFamily="2" charset="2"/>
              <a:buNone/>
            </a:pPr>
            <a:endParaRPr lang="en-US" sz="2800"/>
          </a:p>
          <a:p>
            <a:pPr algn="ctr">
              <a:lnSpc>
                <a:spcPct val="80000"/>
              </a:lnSpc>
              <a:buFont typeface="Wingdings" pitchFamily="2" charset="2"/>
              <a:buNone/>
            </a:pPr>
            <a:r>
              <a:rPr lang="en-US" sz="2800"/>
              <a:t>Contact info:   Tracy@TherapeuticAlliance.org</a:t>
            </a:r>
          </a:p>
          <a:p>
            <a:pPr>
              <a:lnSpc>
                <a:spcPct val="80000"/>
              </a:lnSpc>
              <a:buFont typeface="Wingdings" pitchFamily="2" charset="2"/>
              <a:buNone/>
            </a:pPr>
            <a:endParaRPr 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0"/>
            <a:ext cx="8229600" cy="914400"/>
          </a:xfrm>
        </p:spPr>
        <p:txBody>
          <a:bodyPr/>
          <a:lstStyle/>
          <a:p>
            <a:r>
              <a:rPr lang="en-US" sz="3800" b="1" dirty="0">
                <a:solidFill>
                  <a:srgbClr val="FFFF66"/>
                </a:solidFill>
              </a:rPr>
              <a:t>Presentation </a:t>
            </a:r>
            <a:r>
              <a:rPr lang="en-US" sz="3800" b="1" dirty="0" smtClean="0">
                <a:solidFill>
                  <a:srgbClr val="FFFF66"/>
                </a:solidFill>
              </a:rPr>
              <a:t>Resources </a:t>
            </a:r>
            <a:r>
              <a:rPr lang="en-US" sz="2600" b="1" dirty="0" smtClean="0">
                <a:solidFill>
                  <a:srgbClr val="FF0000"/>
                </a:solidFill>
              </a:rPr>
              <a:t>(handout 6)</a:t>
            </a:r>
            <a:endParaRPr lang="en-US" sz="2600" b="1" dirty="0">
              <a:solidFill>
                <a:srgbClr val="FF0000"/>
              </a:solidFill>
            </a:endParaRPr>
          </a:p>
        </p:txBody>
      </p:sp>
      <p:sp>
        <p:nvSpPr>
          <p:cNvPr id="43014" name="Rectangle 6"/>
          <p:cNvSpPr>
            <a:spLocks noGrp="1" noChangeArrowheads="1"/>
          </p:cNvSpPr>
          <p:nvPr>
            <p:ph type="body" idx="1"/>
          </p:nvPr>
        </p:nvSpPr>
        <p:spPr>
          <a:xfrm>
            <a:off x="0" y="914400"/>
            <a:ext cx="9372600" cy="5943600"/>
          </a:xfrm>
          <a:noFill/>
          <a:ln/>
        </p:spPr>
        <p:txBody>
          <a:bodyPr/>
          <a:lstStyle/>
          <a:p>
            <a:pPr indent="114300">
              <a:lnSpc>
                <a:spcPct val="80000"/>
              </a:lnSpc>
              <a:buFont typeface="Wingdings" pitchFamily="2" charset="2"/>
              <a:buNone/>
            </a:pPr>
            <a:r>
              <a:rPr lang="en-US" sz="2800" b="1" u="sng" dirty="0" err="1">
                <a:solidFill>
                  <a:srgbClr val="FFCC66"/>
                </a:solidFill>
              </a:rPr>
              <a:t>Gantos</a:t>
            </a:r>
            <a:r>
              <a:rPr lang="en-US" sz="2800" b="1" u="sng" dirty="0">
                <a:solidFill>
                  <a:srgbClr val="FFCC66"/>
                </a:solidFill>
              </a:rPr>
              <a:t>, Jack</a:t>
            </a:r>
            <a:r>
              <a:rPr lang="en-US" sz="2800" b="1" u="sng" dirty="0"/>
              <a:t> </a:t>
            </a:r>
            <a:endParaRPr lang="en-US" sz="2800" b="1" i="1" u="sng" dirty="0"/>
          </a:p>
          <a:p>
            <a:pPr indent="114300">
              <a:lnSpc>
                <a:spcPct val="80000"/>
              </a:lnSpc>
              <a:buClr>
                <a:schemeClr val="tx1"/>
              </a:buClr>
              <a:buFont typeface="Wingdings" pitchFamily="2" charset="2"/>
              <a:buNone/>
            </a:pPr>
            <a:r>
              <a:rPr lang="en-US" sz="2800" b="1" i="1" dirty="0"/>
              <a:t>	Joey </a:t>
            </a:r>
            <a:r>
              <a:rPr lang="en-US" sz="2800" b="1" i="1" dirty="0" err="1"/>
              <a:t>Pigza</a:t>
            </a:r>
            <a:r>
              <a:rPr lang="en-US" sz="2800" b="1" i="1" dirty="0"/>
              <a:t> Swallowed the Key </a:t>
            </a:r>
          </a:p>
          <a:p>
            <a:pPr indent="114300">
              <a:lnSpc>
                <a:spcPct val="80000"/>
              </a:lnSpc>
              <a:buClr>
                <a:schemeClr val="tx1"/>
              </a:buClr>
              <a:buFont typeface="Wingdings" pitchFamily="2" charset="2"/>
              <a:buNone/>
            </a:pPr>
            <a:r>
              <a:rPr lang="en-US" sz="2800" b="1" i="1" dirty="0"/>
              <a:t>	Joey </a:t>
            </a:r>
            <a:r>
              <a:rPr lang="en-US" sz="2800" b="1" i="1" dirty="0" err="1"/>
              <a:t>Pigza</a:t>
            </a:r>
            <a:r>
              <a:rPr lang="en-US" sz="2800" b="1" i="1" dirty="0"/>
              <a:t> Loses Control</a:t>
            </a:r>
          </a:p>
          <a:p>
            <a:pPr indent="114300">
              <a:lnSpc>
                <a:spcPct val="80000"/>
              </a:lnSpc>
              <a:buClr>
                <a:schemeClr val="tx1"/>
              </a:buClr>
              <a:buFont typeface="Wingdings" pitchFamily="2" charset="2"/>
              <a:buNone/>
            </a:pPr>
            <a:r>
              <a:rPr lang="en-US" sz="2800" b="1" i="1" dirty="0"/>
              <a:t>	What Would Joey Do?</a:t>
            </a:r>
          </a:p>
          <a:p>
            <a:pPr indent="114300">
              <a:lnSpc>
                <a:spcPct val="80000"/>
              </a:lnSpc>
              <a:buClr>
                <a:schemeClr val="tx1"/>
              </a:buClr>
              <a:buFont typeface="Wingdings" pitchFamily="2" charset="2"/>
              <a:buNone/>
            </a:pPr>
            <a:endParaRPr lang="en-US" sz="2800" b="1" i="1" dirty="0"/>
          </a:p>
          <a:p>
            <a:pPr indent="114300">
              <a:lnSpc>
                <a:spcPct val="80000"/>
              </a:lnSpc>
              <a:buClr>
                <a:schemeClr val="tx1"/>
              </a:buClr>
              <a:buFont typeface="Wingdings" pitchFamily="2" charset="2"/>
              <a:buNone/>
            </a:pPr>
            <a:r>
              <a:rPr lang="en-US" sz="2800" b="1" u="sng" dirty="0">
                <a:solidFill>
                  <a:srgbClr val="FFCC66"/>
                </a:solidFill>
              </a:rPr>
              <a:t>Hartmann, Thom</a:t>
            </a:r>
            <a:r>
              <a:rPr lang="en-US" sz="2800" b="1" u="sng" dirty="0"/>
              <a:t>  </a:t>
            </a:r>
            <a:endParaRPr lang="en-US" sz="2800" b="1" i="1" u="sng" dirty="0"/>
          </a:p>
          <a:p>
            <a:pPr indent="114300">
              <a:lnSpc>
                <a:spcPct val="80000"/>
              </a:lnSpc>
              <a:buClr>
                <a:schemeClr val="tx1"/>
              </a:buClr>
              <a:buFont typeface="Wingdings" pitchFamily="2" charset="2"/>
              <a:buNone/>
            </a:pPr>
            <a:r>
              <a:rPr lang="en-US" sz="2800" b="1" i="1" dirty="0"/>
              <a:t>	A Different Perception: Hunter in a Farmer’s World Book</a:t>
            </a:r>
          </a:p>
          <a:p>
            <a:pPr indent="114300">
              <a:lnSpc>
                <a:spcPct val="80000"/>
              </a:lnSpc>
              <a:buClr>
                <a:schemeClr val="tx1"/>
              </a:buClr>
              <a:buFont typeface="Wingdings" pitchFamily="2" charset="2"/>
              <a:buNone/>
            </a:pPr>
            <a:r>
              <a:rPr lang="en-US" sz="2800" b="1" i="1" dirty="0"/>
              <a:t>	The Edison Gene: ADHD and the Gift of the Hunter Child</a:t>
            </a:r>
          </a:p>
          <a:p>
            <a:pPr indent="114300">
              <a:lnSpc>
                <a:spcPct val="80000"/>
              </a:lnSpc>
              <a:buClr>
                <a:schemeClr val="tx1"/>
              </a:buClr>
              <a:buFont typeface="Wingdings" pitchFamily="2" charset="2"/>
              <a:buNone/>
            </a:pPr>
            <a:r>
              <a:rPr lang="en-US" sz="2800" b="1" i="1" dirty="0"/>
              <a:t>	Think Fast!  The ADD Experience</a:t>
            </a:r>
          </a:p>
          <a:p>
            <a:pPr indent="114300">
              <a:lnSpc>
                <a:spcPct val="80000"/>
              </a:lnSpc>
              <a:buFont typeface="Wingdings" pitchFamily="2" charset="2"/>
              <a:buNone/>
            </a:pPr>
            <a:endParaRPr lang="en-US" sz="2800" b="1" u="sng" dirty="0"/>
          </a:p>
          <a:p>
            <a:pPr indent="114300">
              <a:lnSpc>
                <a:spcPct val="80000"/>
              </a:lnSpc>
              <a:buFont typeface="Wingdings" pitchFamily="2" charset="2"/>
              <a:buNone/>
            </a:pPr>
            <a:r>
              <a:rPr lang="en-US" sz="2800" b="1" u="sng" dirty="0" err="1">
                <a:solidFill>
                  <a:srgbClr val="FFCC66"/>
                </a:solidFill>
              </a:rPr>
              <a:t>Wolkenberg</a:t>
            </a:r>
            <a:r>
              <a:rPr lang="en-US" sz="2800" b="1" u="sng" dirty="0">
                <a:solidFill>
                  <a:srgbClr val="FFCC66"/>
                </a:solidFill>
              </a:rPr>
              <a:t>, Frank</a:t>
            </a:r>
            <a:r>
              <a:rPr lang="en-US" sz="2800" b="1" dirty="0"/>
              <a:t> </a:t>
            </a:r>
          </a:p>
          <a:p>
            <a:pPr indent="114300">
              <a:lnSpc>
                <a:spcPct val="80000"/>
              </a:lnSpc>
              <a:buFont typeface="Wingdings" pitchFamily="2" charset="2"/>
              <a:buNone/>
            </a:pPr>
            <a:r>
              <a:rPr lang="en-US" sz="2800" b="1" i="1" dirty="0"/>
              <a:t>Out of a Darkness</a:t>
            </a:r>
            <a:r>
              <a:rPr lang="en-US" sz="2800" b="1" dirty="0"/>
              <a:t>.  NY Times Magazine; 10/11/87</a:t>
            </a:r>
            <a:endParaRPr lang="en-US" sz="2800" b="1" i="1"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a:xfrm>
            <a:off x="457200" y="1066800"/>
            <a:ext cx="8229600" cy="1143000"/>
          </a:xfrm>
        </p:spPr>
        <p:txBody>
          <a:bodyPr/>
          <a:lstStyle/>
          <a:p>
            <a:r>
              <a:rPr lang="en-US" sz="4800" b="1" dirty="0" smtClean="0">
                <a:solidFill>
                  <a:srgbClr val="FFFF66"/>
                </a:solidFill>
              </a:rPr>
              <a:t>What is ADD?</a:t>
            </a:r>
            <a:br>
              <a:rPr lang="en-US" sz="4800" b="1" dirty="0" smtClean="0">
                <a:solidFill>
                  <a:srgbClr val="FFFF66"/>
                </a:solidFill>
              </a:rPr>
            </a:br>
            <a:r>
              <a:rPr lang="en-US" sz="4800" b="1" dirty="0" smtClean="0">
                <a:solidFill>
                  <a:srgbClr val="FFFF66"/>
                </a:solidFill>
              </a:rPr>
              <a:t/>
            </a:r>
            <a:br>
              <a:rPr lang="en-US" sz="4800" b="1" dirty="0" smtClean="0">
                <a:solidFill>
                  <a:srgbClr val="FFFF66"/>
                </a:solidFill>
              </a:rPr>
            </a:br>
            <a:r>
              <a:rPr lang="en-US" sz="3500" b="1" dirty="0" smtClean="0">
                <a:solidFill>
                  <a:srgbClr val="FFC000"/>
                </a:solidFill>
              </a:rPr>
              <a:t>Adrenaline Deficit Disorder? </a:t>
            </a:r>
            <a:r>
              <a:rPr lang="en-US" sz="2200" b="1" dirty="0" smtClean="0">
                <a:solidFill>
                  <a:srgbClr val="FFC000"/>
                </a:solidFill>
              </a:rPr>
              <a:t>(Daniel Amen)</a:t>
            </a:r>
            <a:r>
              <a:rPr lang="en-US" sz="3000" b="1" dirty="0" smtClean="0">
                <a:solidFill>
                  <a:srgbClr val="FFC000"/>
                </a:solidFill>
              </a:rPr>
              <a:t/>
            </a:r>
            <a:br>
              <a:rPr lang="en-US" sz="3000" b="1" dirty="0" smtClean="0">
                <a:solidFill>
                  <a:srgbClr val="FFC000"/>
                </a:solidFill>
              </a:rPr>
            </a:br>
            <a:endParaRPr lang="en-US" sz="3000" b="1" dirty="0">
              <a:solidFill>
                <a:srgbClr val="FFC000"/>
              </a:solidFill>
            </a:endParaRPr>
          </a:p>
        </p:txBody>
      </p:sp>
      <p:sp>
        <p:nvSpPr>
          <p:cNvPr id="239619" name="Rectangle 3"/>
          <p:cNvSpPr>
            <a:spLocks noGrp="1" noChangeArrowheads="1"/>
          </p:cNvSpPr>
          <p:nvPr>
            <p:ph type="body" idx="1"/>
          </p:nvPr>
        </p:nvSpPr>
        <p:spPr>
          <a:xfrm>
            <a:off x="152400" y="2971800"/>
            <a:ext cx="8991600" cy="3429000"/>
          </a:xfrm>
        </p:spPr>
        <p:txBody>
          <a:bodyPr/>
          <a:lstStyle/>
          <a:p>
            <a:r>
              <a:rPr lang="en-US" sz="4000" dirty="0"/>
              <a:t> </a:t>
            </a:r>
            <a:r>
              <a:rPr lang="en-US" sz="4000" b="1" dirty="0">
                <a:solidFill>
                  <a:srgbClr val="FFFF66"/>
                </a:solidFill>
              </a:rPr>
              <a:t>A.</a:t>
            </a:r>
            <a:r>
              <a:rPr lang="en-US" sz="4000" dirty="0"/>
              <a:t> Hyperactivity </a:t>
            </a:r>
            <a:r>
              <a:rPr lang="en-US" sz="4000" dirty="0" smtClean="0">
                <a:solidFill>
                  <a:srgbClr val="FF0000"/>
                </a:solidFill>
              </a:rPr>
              <a:t>or </a:t>
            </a:r>
            <a:r>
              <a:rPr lang="en-US" sz="4000" dirty="0" err="1" smtClean="0">
                <a:solidFill>
                  <a:srgbClr val="FF0000"/>
                </a:solidFill>
              </a:rPr>
              <a:t>Superconnectivity</a:t>
            </a:r>
            <a:r>
              <a:rPr lang="en-US" sz="4000" dirty="0" smtClean="0">
                <a:solidFill>
                  <a:srgbClr val="FF0000"/>
                </a:solidFill>
              </a:rPr>
              <a:t> </a:t>
            </a:r>
          </a:p>
          <a:p>
            <a:pPr>
              <a:buNone/>
            </a:pPr>
            <a:r>
              <a:rPr lang="en-US" sz="4000" dirty="0" smtClean="0"/>
              <a:t>		  Non linear </a:t>
            </a:r>
            <a:r>
              <a:rPr lang="en-US" sz="4000" dirty="0" smtClean="0">
                <a:solidFill>
                  <a:schemeClr val="tx2"/>
                </a:solidFill>
              </a:rPr>
              <a:t>or Divergent </a:t>
            </a:r>
            <a:r>
              <a:rPr lang="en-US" sz="4000" dirty="0"/>
              <a:t>Thought</a:t>
            </a:r>
          </a:p>
          <a:p>
            <a:r>
              <a:rPr lang="en-US" sz="4000" dirty="0"/>
              <a:t> </a:t>
            </a:r>
            <a:r>
              <a:rPr lang="en-US" sz="4000" b="1" dirty="0" smtClean="0">
                <a:solidFill>
                  <a:srgbClr val="FFFF66"/>
                </a:solidFill>
              </a:rPr>
              <a:t>B.</a:t>
            </a:r>
            <a:r>
              <a:rPr lang="en-US" sz="4000" dirty="0" smtClean="0"/>
              <a:t> </a:t>
            </a:r>
            <a:r>
              <a:rPr lang="en-US" sz="4000" dirty="0"/>
              <a:t>Distractibility </a:t>
            </a:r>
            <a:r>
              <a:rPr lang="en-US" sz="4000" dirty="0" smtClean="0">
                <a:solidFill>
                  <a:srgbClr val="FF0000"/>
                </a:solidFill>
              </a:rPr>
              <a:t>or Scanning Ability</a:t>
            </a:r>
          </a:p>
          <a:p>
            <a:r>
              <a:rPr lang="en-US" sz="4000" dirty="0" smtClean="0"/>
              <a:t> </a:t>
            </a:r>
            <a:r>
              <a:rPr lang="en-US" sz="4000" b="1" dirty="0" smtClean="0">
                <a:solidFill>
                  <a:srgbClr val="FFFF66"/>
                </a:solidFill>
              </a:rPr>
              <a:t>C.</a:t>
            </a:r>
            <a:r>
              <a:rPr lang="en-US" sz="4000" dirty="0" smtClean="0"/>
              <a:t> Lack of </a:t>
            </a:r>
            <a:r>
              <a:rPr lang="en-US" sz="4000" dirty="0" smtClean="0">
                <a:solidFill>
                  <a:srgbClr val="FF0000"/>
                </a:solidFill>
              </a:rPr>
              <a:t>“</a:t>
            </a:r>
            <a:r>
              <a:rPr lang="en-US" sz="4000" i="1" dirty="0" smtClean="0">
                <a:solidFill>
                  <a:srgbClr val="FF0000"/>
                </a:solidFill>
              </a:rPr>
              <a:t>Control”</a:t>
            </a:r>
            <a:r>
              <a:rPr lang="en-US" sz="4000" dirty="0" smtClean="0">
                <a:solidFill>
                  <a:srgbClr val="FF0000"/>
                </a:solidFill>
              </a:rPr>
              <a:t> </a:t>
            </a:r>
            <a:r>
              <a:rPr lang="en-US" sz="4000" dirty="0" smtClean="0"/>
              <a:t>of Focus</a:t>
            </a:r>
            <a:endParaRPr lang="en-US"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914400" y="457200"/>
            <a:ext cx="7162800" cy="1143000"/>
          </a:xfrm>
        </p:spPr>
        <p:txBody>
          <a:bodyPr/>
          <a:lstStyle/>
          <a:p>
            <a:pPr marL="838200" indent="-838200"/>
            <a:r>
              <a:rPr lang="en-US" sz="4000" b="1" dirty="0">
                <a:solidFill>
                  <a:srgbClr val="FFFF66"/>
                </a:solidFill>
              </a:rPr>
              <a:t>    A. Hyperactivity of Mind: </a:t>
            </a:r>
            <a:r>
              <a:rPr lang="en-US" sz="4000" b="1" dirty="0" smtClean="0">
                <a:solidFill>
                  <a:srgbClr val="FF0000"/>
                </a:solidFill>
              </a:rPr>
              <a:t>“Super-connectivity”</a:t>
            </a:r>
            <a:r>
              <a:rPr lang="en-US" sz="4000" b="1" dirty="0" smtClean="0">
                <a:solidFill>
                  <a:srgbClr val="FFFF66"/>
                </a:solidFill>
              </a:rPr>
              <a:t>            </a:t>
            </a:r>
            <a:r>
              <a:rPr lang="en-US" sz="4000" b="1" dirty="0" smtClean="0">
                <a:solidFill>
                  <a:schemeClr val="hlink"/>
                </a:solidFill>
              </a:rPr>
              <a:t>                 </a:t>
            </a:r>
            <a:endParaRPr lang="en-US" sz="4000" b="1" dirty="0">
              <a:solidFill>
                <a:schemeClr val="hlink"/>
              </a:solidFill>
            </a:endParaRPr>
          </a:p>
        </p:txBody>
      </p:sp>
      <p:sp>
        <p:nvSpPr>
          <p:cNvPr id="40963" name="Rectangle 3"/>
          <p:cNvSpPr>
            <a:spLocks noGrp="1" noChangeArrowheads="1"/>
          </p:cNvSpPr>
          <p:nvPr>
            <p:ph type="body" idx="1"/>
          </p:nvPr>
        </p:nvSpPr>
        <p:spPr>
          <a:xfrm>
            <a:off x="914400" y="1752600"/>
            <a:ext cx="7772400" cy="4038600"/>
          </a:xfrm>
        </p:spPr>
        <p:txBody>
          <a:bodyPr/>
          <a:lstStyle/>
          <a:p>
            <a:pPr>
              <a:buFont typeface="Wingdings" pitchFamily="2" charset="2"/>
              <a:buNone/>
            </a:pPr>
            <a:r>
              <a:rPr lang="en-US" sz="3600" i="1" dirty="0"/>
              <a:t>				</a:t>
            </a:r>
          </a:p>
          <a:p>
            <a:pPr algn="ctr">
              <a:buFont typeface="Wingdings" pitchFamily="2" charset="2"/>
              <a:buNone/>
            </a:pPr>
            <a:r>
              <a:rPr lang="en-US" sz="3600" dirty="0"/>
              <a:t>Examples:</a:t>
            </a:r>
          </a:p>
          <a:p>
            <a:pPr>
              <a:buFont typeface="Wingdings" pitchFamily="2" charset="2"/>
              <a:buNone/>
            </a:pPr>
            <a:endParaRPr lang="en-US" sz="3600" i="1" dirty="0"/>
          </a:p>
          <a:p>
            <a:r>
              <a:rPr lang="en-US" sz="3600" dirty="0"/>
              <a:t>Apple </a:t>
            </a:r>
            <a:r>
              <a:rPr lang="en-US" sz="3600" dirty="0" smtClean="0"/>
              <a:t>Picking </a:t>
            </a:r>
            <a:endParaRPr lang="en-US" sz="3600" dirty="0"/>
          </a:p>
          <a:p>
            <a:r>
              <a:rPr lang="en-US" sz="3600" dirty="0"/>
              <a:t>Graduate Study Carroll</a:t>
            </a:r>
          </a:p>
          <a:p>
            <a:r>
              <a:rPr lang="en-US" sz="3600" dirty="0"/>
              <a:t>Internet Mastermind &amp; Jonas Salk</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7" name="Rectangle 5"/>
          <p:cNvSpPr>
            <a:spLocks noGrp="1" noChangeArrowheads="1"/>
          </p:cNvSpPr>
          <p:nvPr>
            <p:ph type="title"/>
          </p:nvPr>
        </p:nvSpPr>
        <p:spPr>
          <a:xfrm>
            <a:off x="457200" y="152400"/>
            <a:ext cx="8229600" cy="788988"/>
          </a:xfrm>
        </p:spPr>
        <p:txBody>
          <a:bodyPr/>
          <a:lstStyle/>
          <a:p>
            <a:r>
              <a:rPr lang="en-US" b="1" dirty="0" smtClean="0">
                <a:solidFill>
                  <a:srgbClr val="FFFF66"/>
                </a:solidFill>
              </a:rPr>
              <a:t>Divergent </a:t>
            </a:r>
            <a:r>
              <a:rPr lang="en-US" b="1" dirty="0">
                <a:solidFill>
                  <a:srgbClr val="FFFF66"/>
                </a:solidFill>
              </a:rPr>
              <a:t>Thought</a:t>
            </a:r>
          </a:p>
        </p:txBody>
      </p:sp>
      <p:pic>
        <p:nvPicPr>
          <p:cNvPr id="161796" name="Picture 4" descr="MCj03242240000[1]"/>
          <p:cNvPicPr>
            <a:picLocks noGrp="1" noChangeAspect="1" noChangeArrowheads="1"/>
          </p:cNvPicPr>
          <p:nvPr>
            <p:ph idx="1"/>
          </p:nvPr>
        </p:nvPicPr>
        <p:blipFill>
          <a:blip r:embed="rId2" cstate="print"/>
          <a:srcRect/>
          <a:stretch>
            <a:fillRect/>
          </a:stretch>
        </p:blipFill>
        <p:spPr>
          <a:xfrm>
            <a:off x="0" y="914400"/>
            <a:ext cx="9144000" cy="5486400"/>
          </a:xfrm>
          <a:noFill/>
          <a:ln/>
        </p:spPr>
      </p:pic>
      <p:sp>
        <p:nvSpPr>
          <p:cNvPr id="4" name="TextBox 3"/>
          <p:cNvSpPr txBox="1"/>
          <p:nvPr/>
        </p:nvSpPr>
        <p:spPr>
          <a:xfrm>
            <a:off x="685800" y="6257836"/>
            <a:ext cx="8001000" cy="1477328"/>
          </a:xfrm>
          <a:prstGeom prst="rect">
            <a:avLst/>
          </a:prstGeom>
          <a:noFill/>
        </p:spPr>
        <p:txBody>
          <a:bodyPr wrap="square" rtlCol="0">
            <a:spAutoFit/>
          </a:bodyPr>
          <a:lstStyle/>
          <a:p>
            <a:pPr algn="ctr">
              <a:buFont typeface="Wingdings" pitchFamily="2" charset="2"/>
              <a:buChar char="§"/>
            </a:pPr>
            <a:r>
              <a:rPr lang="en-US" sz="3300" b="1" dirty="0" smtClean="0">
                <a:solidFill>
                  <a:schemeClr val="accent1">
                    <a:lumMod val="20000"/>
                    <a:lumOff val="80000"/>
                  </a:schemeClr>
                </a:solidFill>
                <a:latin typeface="+mn-lt"/>
              </a:rPr>
              <a:t>Tangent Pursuit example</a:t>
            </a:r>
            <a:r>
              <a:rPr lang="en-US" sz="3200" b="1" baseline="30000" dirty="0" smtClean="0">
                <a:solidFill>
                  <a:srgbClr val="EB0531"/>
                </a:solidFill>
              </a:rPr>
              <a:t> 1</a:t>
            </a:r>
            <a:r>
              <a:rPr lang="en-US" sz="3300" b="1" dirty="0" smtClean="0">
                <a:solidFill>
                  <a:schemeClr val="accent1">
                    <a:lumMod val="20000"/>
                    <a:lumOff val="80000"/>
                  </a:schemeClr>
                </a:solidFill>
                <a:latin typeface="+mn-lt"/>
              </a:rPr>
              <a:t> </a:t>
            </a:r>
            <a:r>
              <a:rPr lang="en-US" sz="3300" b="1" dirty="0" smtClean="0">
                <a:solidFill>
                  <a:srgbClr val="FF0000"/>
                </a:solidFill>
                <a:latin typeface="+mn-lt"/>
              </a:rPr>
              <a:t>(handout 1) </a:t>
            </a:r>
          </a:p>
          <a:p>
            <a:pPr algn="ctr"/>
            <a:endParaRPr lang="en-US" sz="3600" b="1" baseline="30000" dirty="0" smtClean="0">
              <a:solidFill>
                <a:srgbClr val="EB0531"/>
              </a:solidFill>
            </a:endParaRPr>
          </a:p>
          <a:p>
            <a:pPr algn="ctr"/>
            <a:endParaRPr lang="en-US" sz="3300" b="1" dirty="0">
              <a:latin typeface="+mn-lt"/>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8" name="Rectangle 36"/>
          <p:cNvSpPr>
            <a:spLocks noGrp="1" noChangeArrowheads="1"/>
          </p:cNvSpPr>
          <p:nvPr>
            <p:ph type="title"/>
          </p:nvPr>
        </p:nvSpPr>
        <p:spPr>
          <a:xfrm>
            <a:off x="457200" y="609600"/>
            <a:ext cx="8229600" cy="868363"/>
          </a:xfrm>
        </p:spPr>
        <p:txBody>
          <a:bodyPr/>
          <a:lstStyle/>
          <a:p>
            <a:r>
              <a:rPr lang="en-US" sz="4200" b="1" dirty="0">
                <a:solidFill>
                  <a:srgbClr val="FFFF66"/>
                </a:solidFill>
              </a:rPr>
              <a:t>B</a:t>
            </a:r>
            <a:r>
              <a:rPr lang="en-US" sz="4200" b="1" dirty="0" smtClean="0">
                <a:solidFill>
                  <a:srgbClr val="FFFF66"/>
                </a:solidFill>
              </a:rPr>
              <a:t>. </a:t>
            </a:r>
            <a:r>
              <a:rPr lang="en-US" sz="4200" b="1" dirty="0">
                <a:solidFill>
                  <a:srgbClr val="FFFF66"/>
                </a:solidFill>
              </a:rPr>
              <a:t>Distractibility</a:t>
            </a:r>
            <a:br>
              <a:rPr lang="en-US" sz="4200" b="1" dirty="0">
                <a:solidFill>
                  <a:srgbClr val="FFFF66"/>
                </a:solidFill>
              </a:rPr>
            </a:br>
            <a:r>
              <a:rPr lang="en-US" sz="4200" b="1" dirty="0" smtClean="0">
                <a:solidFill>
                  <a:srgbClr val="FF0000"/>
                </a:solidFill>
              </a:rPr>
              <a:t>“Scanning” </a:t>
            </a:r>
            <a:endParaRPr lang="en-US" sz="4200" b="1" baseline="30000" dirty="0">
              <a:solidFill>
                <a:srgbClr val="FF0000"/>
              </a:solidFill>
            </a:endParaRPr>
          </a:p>
        </p:txBody>
      </p:sp>
      <p:sp>
        <p:nvSpPr>
          <p:cNvPr id="3112" name="Rectangle 40"/>
          <p:cNvSpPr>
            <a:spLocks noGrp="1" noChangeArrowheads="1"/>
          </p:cNvSpPr>
          <p:nvPr>
            <p:ph type="body" idx="1"/>
          </p:nvPr>
        </p:nvSpPr>
        <p:spPr>
          <a:xfrm>
            <a:off x="609600" y="1828800"/>
            <a:ext cx="8077200" cy="4267200"/>
          </a:xfrm>
        </p:spPr>
        <p:txBody>
          <a:bodyPr/>
          <a:lstStyle/>
          <a:p>
            <a:pPr>
              <a:lnSpc>
                <a:spcPct val="90000"/>
              </a:lnSpc>
              <a:buFont typeface="Wingdings" pitchFamily="2" charset="2"/>
              <a:buNone/>
            </a:pPr>
            <a:r>
              <a:rPr lang="en-US" b="1" dirty="0"/>
              <a:t>	</a:t>
            </a:r>
          </a:p>
          <a:p>
            <a:pPr>
              <a:lnSpc>
                <a:spcPct val="90000"/>
              </a:lnSpc>
              <a:buFont typeface="Wingdings" pitchFamily="2" charset="2"/>
              <a:buNone/>
            </a:pPr>
            <a:r>
              <a:rPr lang="en-US" b="1" dirty="0"/>
              <a:t>Frank </a:t>
            </a:r>
            <a:r>
              <a:rPr lang="en-US" b="1" dirty="0" err="1"/>
              <a:t>Wolkenberg</a:t>
            </a:r>
            <a:r>
              <a:rPr lang="en-US" b="1" dirty="0"/>
              <a:t>:</a:t>
            </a:r>
          </a:p>
          <a:p>
            <a:pPr>
              <a:lnSpc>
                <a:spcPct val="90000"/>
              </a:lnSpc>
              <a:buFont typeface="Wingdings" pitchFamily="2" charset="2"/>
              <a:buNone/>
            </a:pPr>
            <a:endParaRPr lang="en-US" sz="3600" b="1" dirty="0"/>
          </a:p>
          <a:p>
            <a:pPr>
              <a:lnSpc>
                <a:spcPct val="90000"/>
              </a:lnSpc>
              <a:buFont typeface="Wingdings" pitchFamily="2" charset="2"/>
              <a:buNone/>
            </a:pPr>
            <a:r>
              <a:rPr lang="en-US" sz="3600" b="1" dirty="0"/>
              <a:t>“The human brain contains what amounts to sets of filters that automatically block irrelevant stimuli, allowing a person to concentrate on a problem.” </a:t>
            </a:r>
            <a:r>
              <a:rPr lang="en-US" sz="4000" b="1" baseline="30000" dirty="0">
                <a:solidFill>
                  <a:srgbClr val="EB0531"/>
                </a:solidFill>
              </a:rPr>
              <a:t>2</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US" b="1" dirty="0">
                <a:solidFill>
                  <a:srgbClr val="FFFF66"/>
                </a:solidFill>
              </a:rPr>
              <a:t>C</a:t>
            </a:r>
            <a:r>
              <a:rPr lang="en-US" b="1" dirty="0" smtClean="0">
                <a:solidFill>
                  <a:srgbClr val="FFFF66"/>
                </a:solidFill>
              </a:rPr>
              <a:t>. </a:t>
            </a:r>
            <a:r>
              <a:rPr lang="en-US" b="1" dirty="0">
                <a:solidFill>
                  <a:srgbClr val="FFFF66"/>
                </a:solidFill>
              </a:rPr>
              <a:t>Lack of </a:t>
            </a:r>
            <a:r>
              <a:rPr lang="en-US" b="1" i="1" dirty="0">
                <a:solidFill>
                  <a:srgbClr val="FF0000"/>
                </a:solidFill>
              </a:rPr>
              <a:t>Control</a:t>
            </a:r>
            <a:r>
              <a:rPr lang="en-US" b="1" dirty="0">
                <a:solidFill>
                  <a:srgbClr val="FFFF66"/>
                </a:solidFill>
              </a:rPr>
              <a:t> of Focus</a:t>
            </a:r>
          </a:p>
        </p:txBody>
      </p:sp>
      <p:sp>
        <p:nvSpPr>
          <p:cNvPr id="240643" name="Rectangle 3"/>
          <p:cNvSpPr>
            <a:spLocks noGrp="1" noChangeArrowheads="1"/>
          </p:cNvSpPr>
          <p:nvPr>
            <p:ph type="body" idx="1"/>
          </p:nvPr>
        </p:nvSpPr>
        <p:spPr>
          <a:xfrm>
            <a:off x="457200" y="1752600"/>
            <a:ext cx="8229600" cy="4530725"/>
          </a:xfrm>
        </p:spPr>
        <p:txBody>
          <a:bodyPr/>
          <a:lstStyle/>
          <a:p>
            <a:pPr algn="ctr">
              <a:lnSpc>
                <a:spcPct val="90000"/>
              </a:lnSpc>
            </a:pPr>
            <a:r>
              <a:rPr lang="en-US" sz="3600" dirty="0"/>
              <a:t>Scanning </a:t>
            </a:r>
            <a:r>
              <a:rPr lang="en-US" sz="3600" dirty="0" smtClean="0"/>
              <a:t>study (flash cards)</a:t>
            </a:r>
            <a:endParaRPr lang="en-US" sz="3600" dirty="0"/>
          </a:p>
          <a:p>
            <a:pPr algn="ctr">
              <a:lnSpc>
                <a:spcPct val="90000"/>
              </a:lnSpc>
              <a:buFont typeface="Wingdings" pitchFamily="2" charset="2"/>
              <a:buNone/>
            </a:pPr>
            <a:endParaRPr lang="en-US" sz="3600" dirty="0"/>
          </a:p>
          <a:p>
            <a:pPr algn="ctr">
              <a:lnSpc>
                <a:spcPct val="90000"/>
              </a:lnSpc>
            </a:pPr>
            <a:r>
              <a:rPr lang="en-US" sz="3600" dirty="0"/>
              <a:t>Exercise Bike</a:t>
            </a:r>
          </a:p>
          <a:p>
            <a:pPr algn="ctr">
              <a:lnSpc>
                <a:spcPct val="90000"/>
              </a:lnSpc>
            </a:pPr>
            <a:endParaRPr lang="en-US" sz="3600" dirty="0"/>
          </a:p>
          <a:p>
            <a:pPr algn="ctr">
              <a:lnSpc>
                <a:spcPct val="90000"/>
              </a:lnSpc>
            </a:pPr>
            <a:r>
              <a:rPr lang="en-US" sz="3600" dirty="0"/>
              <a:t> Carnival Darts</a:t>
            </a:r>
          </a:p>
          <a:p>
            <a:pPr algn="ctr">
              <a:lnSpc>
                <a:spcPct val="90000"/>
              </a:lnSpc>
              <a:buFont typeface="Wingdings" pitchFamily="2" charset="2"/>
              <a:buNone/>
            </a:pPr>
            <a:endParaRPr lang="en-US" sz="3600" dirty="0"/>
          </a:p>
          <a:p>
            <a:pPr algn="ctr">
              <a:lnSpc>
                <a:spcPct val="90000"/>
              </a:lnSpc>
            </a:pPr>
            <a:r>
              <a:rPr lang="en-US" sz="3600" dirty="0"/>
              <a:t> Silver Ball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AutoShape 30"/>
          <p:cNvSpPr>
            <a:spLocks noChangeArrowheads="1"/>
          </p:cNvSpPr>
          <p:nvPr/>
        </p:nvSpPr>
        <p:spPr bwMode="auto">
          <a:xfrm>
            <a:off x="152400" y="4876800"/>
            <a:ext cx="8839200" cy="1676400"/>
          </a:xfrm>
          <a:prstGeom prst="leftRightArrow">
            <a:avLst>
              <a:gd name="adj1" fmla="val 15722"/>
              <a:gd name="adj2" fmla="val 62711"/>
            </a:avLst>
          </a:prstGeom>
          <a:solidFill>
            <a:schemeClr val="accent1"/>
          </a:solidFill>
          <a:ln w="9525">
            <a:solidFill>
              <a:schemeClr val="tx1"/>
            </a:solidFill>
            <a:miter lim="800000"/>
            <a:headEnd/>
            <a:tailEnd/>
          </a:ln>
          <a:effectLst/>
        </p:spPr>
        <p:txBody>
          <a:bodyPr wrap="none" anchor="ctr"/>
          <a:lstStyle/>
          <a:p>
            <a:pPr algn="ctr" eaLnBrk="1" hangingPunct="1"/>
            <a:endParaRPr lang="en-US" b="1">
              <a:solidFill>
                <a:schemeClr val="tx2"/>
              </a:solidFill>
              <a:latin typeface="Arial" charset="0"/>
            </a:endParaRPr>
          </a:p>
          <a:p>
            <a:pPr algn="ctr" eaLnBrk="1" hangingPunct="1"/>
            <a:endParaRPr lang="en-US">
              <a:latin typeface="Arial" charset="0"/>
            </a:endParaRPr>
          </a:p>
        </p:txBody>
      </p:sp>
      <p:sp>
        <p:nvSpPr>
          <p:cNvPr id="79897" name="Rectangle 25"/>
          <p:cNvSpPr>
            <a:spLocks noGrp="1" noChangeArrowheads="1"/>
          </p:cNvSpPr>
          <p:nvPr>
            <p:ph type="title"/>
          </p:nvPr>
        </p:nvSpPr>
        <p:spPr>
          <a:xfrm>
            <a:off x="304800" y="1981200"/>
            <a:ext cx="8229600" cy="228600"/>
          </a:xfrm>
        </p:spPr>
        <p:txBody>
          <a:bodyPr/>
          <a:lstStyle/>
          <a:p>
            <a:pPr algn="l"/>
            <a:r>
              <a:rPr lang="en-US" sz="4000" dirty="0"/>
              <a:t>      </a:t>
            </a:r>
            <a:r>
              <a:rPr lang="en-US" sz="4000" dirty="0">
                <a:solidFill>
                  <a:schemeClr val="tx1"/>
                </a:solidFill>
              </a:rPr>
              <a:t>TSDD                              ADD</a:t>
            </a:r>
          </a:p>
        </p:txBody>
      </p:sp>
      <p:sp>
        <p:nvSpPr>
          <p:cNvPr id="79898" name="Rectangle 26"/>
          <p:cNvSpPr>
            <a:spLocks noGrp="1" noChangeArrowheads="1"/>
          </p:cNvSpPr>
          <p:nvPr>
            <p:ph type="body" sz="half" idx="1"/>
          </p:nvPr>
        </p:nvSpPr>
        <p:spPr>
          <a:xfrm>
            <a:off x="609600" y="5029200"/>
            <a:ext cx="7929563" cy="436562"/>
          </a:xfrm>
        </p:spPr>
        <p:txBody>
          <a:bodyPr/>
          <a:lstStyle/>
          <a:p>
            <a:pPr>
              <a:lnSpc>
                <a:spcPct val="90000"/>
              </a:lnSpc>
              <a:buFont typeface="Wingdings" pitchFamily="2" charset="2"/>
              <a:buNone/>
            </a:pPr>
            <a:r>
              <a:rPr lang="en-US" sz="1200" dirty="0"/>
              <a:t>        </a:t>
            </a:r>
            <a:r>
              <a:rPr lang="en-US" sz="2400" b="1" dirty="0"/>
              <a:t>      </a:t>
            </a:r>
            <a:r>
              <a:rPr lang="en-US" sz="2000" dirty="0"/>
              <a:t>Behavior	     Personality           Dysfunction (3%)</a:t>
            </a:r>
            <a:r>
              <a:rPr lang="en-US" sz="2400" dirty="0"/>
              <a:t> </a:t>
            </a:r>
          </a:p>
        </p:txBody>
      </p:sp>
      <p:sp>
        <p:nvSpPr>
          <p:cNvPr id="79877" name="Line 5"/>
          <p:cNvSpPr>
            <a:spLocks noChangeShapeType="1"/>
          </p:cNvSpPr>
          <p:nvPr/>
        </p:nvSpPr>
        <p:spPr bwMode="auto">
          <a:xfrm>
            <a:off x="1676400" y="2819400"/>
            <a:ext cx="0" cy="0"/>
          </a:xfrm>
          <a:prstGeom prst="line">
            <a:avLst/>
          </a:prstGeom>
          <a:noFill/>
          <a:ln w="9525">
            <a:solidFill>
              <a:schemeClr val="tx1"/>
            </a:solidFill>
            <a:round/>
            <a:headEnd/>
            <a:tailEnd/>
          </a:ln>
          <a:effectLst/>
        </p:spPr>
        <p:txBody>
          <a:bodyPr/>
          <a:lstStyle/>
          <a:p>
            <a:endParaRPr lang="en-US"/>
          </a:p>
        </p:txBody>
      </p:sp>
      <p:cxnSp>
        <p:nvCxnSpPr>
          <p:cNvPr id="79878" name="AutoShape 6"/>
          <p:cNvCxnSpPr>
            <a:cxnSpLocks noChangeShapeType="1"/>
          </p:cNvCxnSpPr>
          <p:nvPr/>
        </p:nvCxnSpPr>
        <p:spPr bwMode="auto">
          <a:xfrm>
            <a:off x="457200" y="3863975"/>
            <a:ext cx="0" cy="0"/>
          </a:xfrm>
          <a:prstGeom prst="straightConnector1">
            <a:avLst/>
          </a:prstGeom>
          <a:noFill/>
          <a:ln w="9525">
            <a:solidFill>
              <a:schemeClr val="tx1"/>
            </a:solidFill>
            <a:round/>
            <a:headEnd/>
            <a:tailEnd/>
          </a:ln>
          <a:effectLst/>
        </p:spPr>
      </p:cxnSp>
      <p:cxnSp>
        <p:nvCxnSpPr>
          <p:cNvPr id="79880" name="AutoShape 8"/>
          <p:cNvCxnSpPr>
            <a:cxnSpLocks noChangeShapeType="1"/>
          </p:cNvCxnSpPr>
          <p:nvPr/>
        </p:nvCxnSpPr>
        <p:spPr bwMode="auto">
          <a:xfrm>
            <a:off x="457200" y="3863975"/>
            <a:ext cx="0" cy="0"/>
          </a:xfrm>
          <a:prstGeom prst="straightConnector1">
            <a:avLst/>
          </a:prstGeom>
          <a:noFill/>
          <a:ln w="9525">
            <a:solidFill>
              <a:schemeClr val="tx1"/>
            </a:solidFill>
            <a:round/>
            <a:headEnd type="triangle" w="med" len="med"/>
            <a:tailEnd type="triangle" w="med" len="med"/>
          </a:ln>
          <a:effectLst/>
        </p:spPr>
      </p:cxnSp>
      <p:sp>
        <p:nvSpPr>
          <p:cNvPr id="79902" name="AutoShape 30"/>
          <p:cNvSpPr>
            <a:spLocks noChangeArrowheads="1"/>
          </p:cNvSpPr>
          <p:nvPr/>
        </p:nvSpPr>
        <p:spPr bwMode="auto">
          <a:xfrm>
            <a:off x="152400" y="2133600"/>
            <a:ext cx="8839200" cy="1676400"/>
          </a:xfrm>
          <a:prstGeom prst="leftRightArrow">
            <a:avLst>
              <a:gd name="adj1" fmla="val 15722"/>
              <a:gd name="adj2" fmla="val 62711"/>
            </a:avLst>
          </a:prstGeom>
          <a:solidFill>
            <a:schemeClr val="accent1"/>
          </a:solidFill>
          <a:ln w="9525">
            <a:solidFill>
              <a:schemeClr val="tx1"/>
            </a:solidFill>
            <a:miter lim="800000"/>
            <a:headEnd/>
            <a:tailEnd/>
          </a:ln>
          <a:effectLst/>
        </p:spPr>
        <p:txBody>
          <a:bodyPr wrap="none" anchor="ctr"/>
          <a:lstStyle/>
          <a:p>
            <a:pPr algn="ctr" eaLnBrk="1" hangingPunct="1"/>
            <a:endParaRPr lang="en-US" b="1">
              <a:solidFill>
                <a:schemeClr val="tx2"/>
              </a:solidFill>
              <a:latin typeface="Arial" charset="0"/>
            </a:endParaRPr>
          </a:p>
          <a:p>
            <a:pPr algn="ctr" eaLnBrk="1" hangingPunct="1"/>
            <a:endParaRPr lang="en-US">
              <a:latin typeface="Arial" charset="0"/>
            </a:endParaRPr>
          </a:p>
        </p:txBody>
      </p:sp>
      <p:sp>
        <p:nvSpPr>
          <p:cNvPr id="79903" name="Rectangle 31"/>
          <p:cNvSpPr>
            <a:spLocks noChangeArrowheads="1"/>
          </p:cNvSpPr>
          <p:nvPr/>
        </p:nvSpPr>
        <p:spPr bwMode="auto">
          <a:xfrm>
            <a:off x="381000" y="381000"/>
            <a:ext cx="8458200" cy="707886"/>
          </a:xfrm>
          <a:prstGeom prst="rect">
            <a:avLst/>
          </a:prstGeom>
          <a:noFill/>
          <a:ln w="9525">
            <a:noFill/>
            <a:miter lim="800000"/>
            <a:headEnd/>
            <a:tailEnd/>
          </a:ln>
          <a:effectLst/>
        </p:spPr>
        <p:txBody>
          <a:bodyPr wrap="square">
            <a:spAutoFit/>
          </a:bodyPr>
          <a:lstStyle/>
          <a:p>
            <a:pPr algn="ctr" eaLnBrk="1" hangingPunct="1"/>
            <a:r>
              <a:rPr lang="en-US" sz="4000" b="1" dirty="0" smtClean="0">
                <a:solidFill>
                  <a:srgbClr val="FFFF66"/>
                </a:solidFill>
                <a:latin typeface="Arial" charset="0"/>
              </a:rPr>
              <a:t>The “Thought” </a:t>
            </a:r>
            <a:r>
              <a:rPr lang="en-US" sz="4000" b="1" dirty="0" smtClean="0">
                <a:solidFill>
                  <a:srgbClr val="FFFF66"/>
                </a:solidFill>
                <a:latin typeface="Arial" charset="0"/>
              </a:rPr>
              <a:t>Continuum</a:t>
            </a:r>
            <a:r>
              <a:rPr lang="en-US" sz="4000" b="1" baseline="30000" dirty="0" smtClean="0">
                <a:solidFill>
                  <a:srgbClr val="EB0531"/>
                </a:solidFill>
                <a:latin typeface="Arial" charset="0"/>
              </a:rPr>
              <a:t>3</a:t>
            </a:r>
            <a:endParaRPr lang="en-US" sz="4000" b="1" baseline="30000" dirty="0">
              <a:solidFill>
                <a:srgbClr val="EB0531"/>
              </a:solidFill>
              <a:latin typeface="Arial" charset="0"/>
            </a:endParaRPr>
          </a:p>
        </p:txBody>
      </p:sp>
      <p:sp>
        <p:nvSpPr>
          <p:cNvPr id="79904" name="Rectangle 32"/>
          <p:cNvSpPr>
            <a:spLocks noChangeArrowheads="1"/>
          </p:cNvSpPr>
          <p:nvPr/>
        </p:nvSpPr>
        <p:spPr bwMode="auto">
          <a:xfrm>
            <a:off x="4648200" y="3352800"/>
            <a:ext cx="184150" cy="366713"/>
          </a:xfrm>
          <a:prstGeom prst="rect">
            <a:avLst/>
          </a:prstGeom>
          <a:noFill/>
          <a:ln w="9525">
            <a:noFill/>
            <a:miter lim="800000"/>
            <a:headEnd/>
            <a:tailEnd/>
          </a:ln>
          <a:effectLst/>
        </p:spPr>
        <p:txBody>
          <a:bodyPr>
            <a:spAutoFit/>
          </a:bodyPr>
          <a:lstStyle/>
          <a:p>
            <a:pPr eaLnBrk="1" hangingPunct="1"/>
            <a:endParaRPr lang="en-US" b="1">
              <a:solidFill>
                <a:schemeClr val="tx2"/>
              </a:solidFill>
              <a:latin typeface="Arial" charset="0"/>
            </a:endParaRPr>
          </a:p>
        </p:txBody>
      </p:sp>
      <p:sp>
        <p:nvSpPr>
          <p:cNvPr id="79905" name="Rectangle 33"/>
          <p:cNvSpPr>
            <a:spLocks noChangeArrowheads="1"/>
          </p:cNvSpPr>
          <p:nvPr/>
        </p:nvSpPr>
        <p:spPr bwMode="auto">
          <a:xfrm>
            <a:off x="1371600" y="5943600"/>
            <a:ext cx="6305550" cy="366713"/>
          </a:xfrm>
          <a:prstGeom prst="rect">
            <a:avLst/>
          </a:prstGeom>
          <a:noFill/>
          <a:ln w="9525">
            <a:noFill/>
            <a:miter lim="800000"/>
            <a:headEnd/>
            <a:tailEnd/>
          </a:ln>
          <a:effectLst/>
        </p:spPr>
        <p:txBody>
          <a:bodyPr wrap="none">
            <a:spAutoFit/>
          </a:bodyPr>
          <a:lstStyle/>
          <a:p>
            <a:pPr eaLnBrk="1" hangingPunct="1"/>
            <a:r>
              <a:rPr lang="en-US" b="1">
                <a:latin typeface="Arial" charset="0"/>
              </a:rPr>
              <a:t>2 thoughts	       3, 4 thoughts	      5 thoughts</a:t>
            </a:r>
          </a:p>
        </p:txBody>
      </p:sp>
      <p:sp>
        <p:nvSpPr>
          <p:cNvPr id="79906" name="Rectangle 34"/>
          <p:cNvSpPr>
            <a:spLocks noChangeArrowheads="1"/>
          </p:cNvSpPr>
          <p:nvPr/>
        </p:nvSpPr>
        <p:spPr bwMode="auto">
          <a:xfrm>
            <a:off x="4038600" y="2362200"/>
            <a:ext cx="984250" cy="641350"/>
          </a:xfrm>
          <a:prstGeom prst="rect">
            <a:avLst/>
          </a:prstGeom>
          <a:noFill/>
          <a:ln w="9525">
            <a:noFill/>
            <a:miter lim="800000"/>
            <a:headEnd/>
            <a:tailEnd/>
          </a:ln>
          <a:effectLst/>
        </p:spPr>
        <p:txBody>
          <a:bodyPr>
            <a:spAutoFit/>
          </a:bodyPr>
          <a:lstStyle/>
          <a:p>
            <a:pPr eaLnBrk="1" hangingPunct="1"/>
            <a:r>
              <a:rPr lang="en-US" b="1" dirty="0">
                <a:latin typeface="Arial" charset="0"/>
              </a:rPr>
              <a:t>“norm”</a:t>
            </a:r>
          </a:p>
          <a:p>
            <a:pPr eaLnBrk="1" hangingPunct="1"/>
            <a:r>
              <a:rPr lang="en-US" b="1" dirty="0">
                <a:latin typeface="Arial" charset="0"/>
              </a:rPr>
              <a:t>      l</a:t>
            </a:r>
          </a:p>
        </p:txBody>
      </p:sp>
      <p:sp>
        <p:nvSpPr>
          <p:cNvPr id="79907" name="Rectangle 35"/>
          <p:cNvSpPr>
            <a:spLocks noChangeArrowheads="1"/>
          </p:cNvSpPr>
          <p:nvPr/>
        </p:nvSpPr>
        <p:spPr bwMode="auto">
          <a:xfrm>
            <a:off x="4572000" y="3200400"/>
            <a:ext cx="3124200" cy="366713"/>
          </a:xfrm>
          <a:prstGeom prst="rect">
            <a:avLst/>
          </a:prstGeom>
          <a:noFill/>
          <a:ln w="9525">
            <a:noFill/>
            <a:miter lim="800000"/>
            <a:headEnd/>
            <a:tailEnd/>
          </a:ln>
          <a:effectLst/>
        </p:spPr>
        <p:txBody>
          <a:bodyPr>
            <a:spAutoFit/>
          </a:bodyPr>
          <a:lstStyle/>
          <a:p>
            <a:pPr eaLnBrk="1" hangingPunct="1"/>
            <a:endParaRPr lang="en-US" b="1">
              <a:solidFill>
                <a:schemeClr val="tx2"/>
              </a:solidFill>
              <a:latin typeface="Arial" charset="0"/>
            </a:endParaRPr>
          </a:p>
        </p:txBody>
      </p:sp>
      <p:sp>
        <p:nvSpPr>
          <p:cNvPr id="79908" name="AutoShape 36"/>
          <p:cNvSpPr>
            <a:spLocks/>
          </p:cNvSpPr>
          <p:nvPr/>
        </p:nvSpPr>
        <p:spPr bwMode="auto">
          <a:xfrm rot="16200000">
            <a:off x="5957888" y="1814512"/>
            <a:ext cx="503238" cy="3275013"/>
          </a:xfrm>
          <a:prstGeom prst="leftBrace">
            <a:avLst>
              <a:gd name="adj1" fmla="val 54232"/>
              <a:gd name="adj2" fmla="val 53148"/>
            </a:avLst>
          </a:prstGeom>
          <a:noFill/>
          <a:ln w="9525">
            <a:solidFill>
              <a:schemeClr val="tx1"/>
            </a:solidFill>
            <a:round/>
            <a:headEnd/>
            <a:tailEnd/>
          </a:ln>
          <a:effectLst/>
        </p:spPr>
        <p:txBody>
          <a:bodyPr wrap="none" anchor="ctr"/>
          <a:lstStyle/>
          <a:p>
            <a:endParaRPr lang="en-US"/>
          </a:p>
        </p:txBody>
      </p:sp>
      <p:sp>
        <p:nvSpPr>
          <p:cNvPr id="79909" name="Rectangle 37"/>
          <p:cNvSpPr>
            <a:spLocks noChangeArrowheads="1"/>
          </p:cNvSpPr>
          <p:nvPr/>
        </p:nvSpPr>
        <p:spPr bwMode="auto">
          <a:xfrm>
            <a:off x="5486400" y="3733800"/>
            <a:ext cx="1798638" cy="336550"/>
          </a:xfrm>
          <a:prstGeom prst="rect">
            <a:avLst/>
          </a:prstGeom>
          <a:noFill/>
          <a:ln w="9525">
            <a:noFill/>
            <a:miter lim="800000"/>
            <a:headEnd/>
            <a:tailEnd/>
          </a:ln>
          <a:effectLst/>
        </p:spPr>
        <p:txBody>
          <a:bodyPr wrap="none">
            <a:spAutoFit/>
          </a:bodyPr>
          <a:lstStyle/>
          <a:p>
            <a:pPr eaLnBrk="1" hangingPunct="1"/>
            <a:r>
              <a:rPr lang="en-US" sz="1600" b="1">
                <a:solidFill>
                  <a:schemeClr val="tx2"/>
                </a:solidFill>
                <a:latin typeface="Arial" charset="0"/>
              </a:rPr>
              <a:t>See graph below</a:t>
            </a:r>
          </a:p>
        </p:txBody>
      </p:sp>
      <p:sp>
        <p:nvSpPr>
          <p:cNvPr id="79912" name="Rectangle 40"/>
          <p:cNvSpPr>
            <a:spLocks noChangeArrowheads="1"/>
          </p:cNvSpPr>
          <p:nvPr/>
        </p:nvSpPr>
        <p:spPr bwMode="auto">
          <a:xfrm>
            <a:off x="6477000" y="5410200"/>
            <a:ext cx="247650" cy="366713"/>
          </a:xfrm>
          <a:prstGeom prst="rect">
            <a:avLst/>
          </a:prstGeom>
          <a:noFill/>
          <a:ln w="9525">
            <a:noFill/>
            <a:miter lim="800000"/>
            <a:headEnd/>
            <a:tailEnd/>
          </a:ln>
          <a:effectLst/>
        </p:spPr>
        <p:txBody>
          <a:bodyPr wrap="none">
            <a:spAutoFit/>
          </a:bodyPr>
          <a:lstStyle/>
          <a:p>
            <a:pPr eaLnBrk="1" hangingPunct="1"/>
            <a:r>
              <a:rPr lang="en-US" b="1" dirty="0">
                <a:solidFill>
                  <a:schemeClr val="tx2"/>
                </a:solidFill>
                <a:latin typeface="Arial" charset="0"/>
              </a:rPr>
              <a:t>l</a:t>
            </a:r>
          </a:p>
        </p:txBody>
      </p:sp>
      <p:sp>
        <p:nvSpPr>
          <p:cNvPr id="79913" name="Rectangle 41"/>
          <p:cNvSpPr>
            <a:spLocks noChangeArrowheads="1"/>
          </p:cNvSpPr>
          <p:nvPr/>
        </p:nvSpPr>
        <p:spPr bwMode="auto">
          <a:xfrm>
            <a:off x="1371600" y="2362200"/>
            <a:ext cx="1098550" cy="366713"/>
          </a:xfrm>
          <a:prstGeom prst="rect">
            <a:avLst/>
          </a:prstGeom>
          <a:noFill/>
          <a:ln w="9525">
            <a:noFill/>
            <a:miter lim="800000"/>
            <a:headEnd/>
            <a:tailEnd/>
          </a:ln>
          <a:effectLst/>
        </p:spPr>
        <p:txBody>
          <a:bodyPr wrap="square">
            <a:spAutoFit/>
          </a:bodyPr>
          <a:lstStyle/>
          <a:p>
            <a:pPr eaLnBrk="1" hangingPunct="1"/>
            <a:r>
              <a:rPr lang="en-US" b="1" dirty="0">
                <a:latin typeface="Arial" charset="0"/>
              </a:rPr>
              <a:t>‘</a:t>
            </a:r>
            <a:r>
              <a:rPr lang="en-US" b="1" dirty="0" smtClean="0">
                <a:latin typeface="Arial" charset="0"/>
              </a:rPr>
              <a:t>farmer’</a:t>
            </a:r>
            <a:endParaRPr lang="en-US" b="1" dirty="0">
              <a:latin typeface="Arial" charset="0"/>
            </a:endParaRPr>
          </a:p>
        </p:txBody>
      </p:sp>
      <p:sp>
        <p:nvSpPr>
          <p:cNvPr id="79914" name="Rectangle 42"/>
          <p:cNvSpPr>
            <a:spLocks noChangeArrowheads="1"/>
          </p:cNvSpPr>
          <p:nvPr/>
        </p:nvSpPr>
        <p:spPr bwMode="auto">
          <a:xfrm>
            <a:off x="6629400" y="2362200"/>
            <a:ext cx="1174750" cy="366713"/>
          </a:xfrm>
          <a:prstGeom prst="rect">
            <a:avLst/>
          </a:prstGeom>
          <a:noFill/>
          <a:ln w="9525">
            <a:noFill/>
            <a:miter lim="800000"/>
            <a:headEnd/>
            <a:tailEnd/>
          </a:ln>
          <a:effectLst/>
        </p:spPr>
        <p:txBody>
          <a:bodyPr wrap="square">
            <a:spAutoFit/>
          </a:bodyPr>
          <a:lstStyle/>
          <a:p>
            <a:pPr eaLnBrk="1" hangingPunct="1"/>
            <a:r>
              <a:rPr lang="en-US" b="1" dirty="0">
                <a:latin typeface="Arial" charset="0"/>
              </a:rPr>
              <a:t>‘hunter’</a:t>
            </a:r>
          </a:p>
        </p:txBody>
      </p:sp>
      <p:sp>
        <p:nvSpPr>
          <p:cNvPr id="24" name="Rectangle 40"/>
          <p:cNvSpPr>
            <a:spLocks noChangeArrowheads="1"/>
          </p:cNvSpPr>
          <p:nvPr/>
        </p:nvSpPr>
        <p:spPr bwMode="auto">
          <a:xfrm>
            <a:off x="4343400" y="5410200"/>
            <a:ext cx="247650" cy="366713"/>
          </a:xfrm>
          <a:prstGeom prst="rect">
            <a:avLst/>
          </a:prstGeom>
          <a:noFill/>
          <a:ln w="9525">
            <a:noFill/>
            <a:miter lim="800000"/>
            <a:headEnd/>
            <a:tailEnd/>
          </a:ln>
          <a:effectLst/>
        </p:spPr>
        <p:txBody>
          <a:bodyPr wrap="none">
            <a:spAutoFit/>
          </a:bodyPr>
          <a:lstStyle/>
          <a:p>
            <a:pPr eaLnBrk="1" hangingPunct="1"/>
            <a:r>
              <a:rPr lang="en-US" b="1" dirty="0">
                <a:solidFill>
                  <a:schemeClr val="tx2"/>
                </a:solidFill>
                <a:latin typeface="Arial" charset="0"/>
              </a:rPr>
              <a:t>l</a:t>
            </a:r>
          </a:p>
        </p:txBody>
      </p:sp>
      <p:sp>
        <p:nvSpPr>
          <p:cNvPr id="25" name="Rectangle 38"/>
          <p:cNvSpPr>
            <a:spLocks noChangeArrowheads="1"/>
          </p:cNvSpPr>
          <p:nvPr/>
        </p:nvSpPr>
        <p:spPr bwMode="auto">
          <a:xfrm>
            <a:off x="1981200" y="5410200"/>
            <a:ext cx="228600" cy="366713"/>
          </a:xfrm>
          <a:prstGeom prst="rect">
            <a:avLst/>
          </a:prstGeom>
          <a:noFill/>
          <a:ln w="9525">
            <a:noFill/>
            <a:miter lim="800000"/>
            <a:headEnd/>
            <a:tailEnd/>
          </a:ln>
          <a:effectLst/>
        </p:spPr>
        <p:txBody>
          <a:bodyPr>
            <a:spAutoFit/>
          </a:bodyPr>
          <a:lstStyle/>
          <a:p>
            <a:pPr eaLnBrk="1" hangingPunct="1"/>
            <a:r>
              <a:rPr lang="en-US" b="1" dirty="0">
                <a:solidFill>
                  <a:schemeClr val="tx2"/>
                </a:solidFill>
                <a:latin typeface="Arial" charset="0"/>
              </a:rPr>
              <a:t>l</a:t>
            </a:r>
          </a:p>
        </p:txBody>
      </p:sp>
      <p:sp>
        <p:nvSpPr>
          <p:cNvPr id="26" name="Rectangle 38"/>
          <p:cNvSpPr>
            <a:spLocks noChangeArrowheads="1"/>
          </p:cNvSpPr>
          <p:nvPr/>
        </p:nvSpPr>
        <p:spPr bwMode="auto">
          <a:xfrm>
            <a:off x="1752600" y="2667000"/>
            <a:ext cx="228600" cy="366713"/>
          </a:xfrm>
          <a:prstGeom prst="rect">
            <a:avLst/>
          </a:prstGeom>
          <a:noFill/>
          <a:ln w="9525">
            <a:noFill/>
            <a:miter lim="800000"/>
            <a:headEnd/>
            <a:tailEnd/>
          </a:ln>
          <a:effectLst/>
        </p:spPr>
        <p:txBody>
          <a:bodyPr>
            <a:spAutoFit/>
          </a:bodyPr>
          <a:lstStyle/>
          <a:p>
            <a:pPr eaLnBrk="1" hangingPunct="1"/>
            <a:r>
              <a:rPr lang="en-US" b="1" dirty="0">
                <a:solidFill>
                  <a:schemeClr val="tx2"/>
                </a:solidFill>
                <a:latin typeface="Arial" charset="0"/>
              </a:rPr>
              <a:t>l</a:t>
            </a:r>
          </a:p>
        </p:txBody>
      </p:sp>
      <p:sp>
        <p:nvSpPr>
          <p:cNvPr id="27" name="Rectangle 38"/>
          <p:cNvSpPr>
            <a:spLocks noChangeArrowheads="1"/>
          </p:cNvSpPr>
          <p:nvPr/>
        </p:nvSpPr>
        <p:spPr bwMode="auto">
          <a:xfrm>
            <a:off x="7010400" y="2667000"/>
            <a:ext cx="228600" cy="366713"/>
          </a:xfrm>
          <a:prstGeom prst="rect">
            <a:avLst/>
          </a:prstGeom>
          <a:noFill/>
          <a:ln w="9525">
            <a:noFill/>
            <a:miter lim="800000"/>
            <a:headEnd/>
            <a:tailEnd/>
          </a:ln>
          <a:effectLst/>
        </p:spPr>
        <p:txBody>
          <a:bodyPr>
            <a:spAutoFit/>
          </a:bodyPr>
          <a:lstStyle/>
          <a:p>
            <a:pPr eaLnBrk="1" hangingPunct="1"/>
            <a:r>
              <a:rPr lang="en-US" b="1" dirty="0">
                <a:solidFill>
                  <a:schemeClr val="tx2"/>
                </a:solidFill>
                <a:latin typeface="Arial" charset="0"/>
              </a:rPr>
              <a:t>l</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2233</TotalTime>
  <Words>1451</Words>
  <Application>Microsoft Office PowerPoint</Application>
  <PresentationFormat>On-screen Show (4:3)</PresentationFormat>
  <Paragraphs>296</Paragraphs>
  <Slides>32</Slides>
  <Notes>3</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Beam</vt:lpstr>
      <vt:lpstr>“ADD From the Inside”   Disorder as a Different Order </vt:lpstr>
      <vt:lpstr>Why are we here?</vt:lpstr>
      <vt:lpstr>Questions</vt:lpstr>
      <vt:lpstr>What is ADD?  Adrenaline Deficit Disorder? (Daniel Amen) </vt:lpstr>
      <vt:lpstr>    A. Hyperactivity of Mind: “Super-connectivity”                             </vt:lpstr>
      <vt:lpstr>Divergent Thought</vt:lpstr>
      <vt:lpstr>B. Distractibility “Scanning” </vt:lpstr>
      <vt:lpstr>C. Lack of Control of Focus</vt:lpstr>
      <vt:lpstr>      TSDD                              ADD</vt:lpstr>
      <vt:lpstr>“The Problem” </vt:lpstr>
      <vt:lpstr>Slide 11</vt:lpstr>
      <vt:lpstr>ADD Symptoms Expressions</vt:lpstr>
      <vt:lpstr> ADD AND… </vt:lpstr>
      <vt:lpstr>Transition Trouble, or ‘Environmental Dependency’</vt:lpstr>
      <vt:lpstr>B. ADD &amp; Time </vt:lpstr>
      <vt:lpstr>C. ADD &amp; Depression </vt:lpstr>
      <vt:lpstr>D. ADD &amp; Learning </vt:lpstr>
      <vt:lpstr>A New View ADD is primarily:</vt:lpstr>
      <vt:lpstr>ADD Looks Like</vt:lpstr>
      <vt:lpstr>ADD Feels Like</vt:lpstr>
      <vt:lpstr>“ADDled ACTIVITIES”</vt:lpstr>
      <vt:lpstr>ADD AT A GLANCE: NEW VIEW (handout 5) Adapted by ADD: A Different Perception (Thom Hartmann)</vt:lpstr>
      <vt:lpstr>Detecting ADD</vt:lpstr>
      <vt:lpstr>What to do if detected depends on</vt:lpstr>
      <vt:lpstr>Slide 25</vt:lpstr>
      <vt:lpstr>Helpful hints for learning &amp; growth</vt:lpstr>
      <vt:lpstr>More Helpful Hints</vt:lpstr>
      <vt:lpstr>DO NOT STOP THEIR:</vt:lpstr>
      <vt:lpstr>ADD Technology  Sensory Integration</vt:lpstr>
      <vt:lpstr>Slide 30</vt:lpstr>
      <vt:lpstr>Follow Up</vt:lpstr>
      <vt:lpstr>Presentation Resources (handout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 From the Inside” Handling Hyperactivity</dc:title>
  <dc:creator>Tracy</dc:creator>
  <cp:lastModifiedBy>Tracy Hans</cp:lastModifiedBy>
  <cp:revision>116</cp:revision>
  <dcterms:created xsi:type="dcterms:W3CDTF">2004-12-26T18:50:08Z</dcterms:created>
  <dcterms:modified xsi:type="dcterms:W3CDTF">2014-03-22T17:51:24Z</dcterms:modified>
</cp:coreProperties>
</file>